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11" r:id="rId5"/>
    <p:sldMasterId id="2147483723" r:id="rId6"/>
  </p:sldMasterIdLst>
  <p:notesMasterIdLst>
    <p:notesMasterId r:id="rId26"/>
  </p:notesMasterIdLst>
  <p:sldIdLst>
    <p:sldId id="257" r:id="rId7"/>
    <p:sldId id="258" r:id="rId8"/>
    <p:sldId id="259" r:id="rId9"/>
    <p:sldId id="260" r:id="rId10"/>
    <p:sldId id="261" r:id="rId11"/>
    <p:sldId id="262" r:id="rId12"/>
    <p:sldId id="263" r:id="rId13"/>
    <p:sldId id="264" r:id="rId14"/>
    <p:sldId id="272" r:id="rId15"/>
    <p:sldId id="265" r:id="rId16"/>
    <p:sldId id="266" r:id="rId17"/>
    <p:sldId id="273" r:id="rId18"/>
    <p:sldId id="267" r:id="rId19"/>
    <p:sldId id="274" r:id="rId20"/>
    <p:sldId id="268" r:id="rId21"/>
    <p:sldId id="275" r:id="rId22"/>
    <p:sldId id="269" r:id="rId23"/>
    <p:sldId id="270" r:id="rId24"/>
    <p:sldId id="271"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7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F00E4-DF64-4CD6-9173-DC74D7A0192E}" type="datetimeFigureOut">
              <a:rPr kumimoji="1" lang="ja-JP" altLang="en-US" smtClean="0"/>
              <a:t>2013/9/1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46EBD-E90E-4DCD-ABE4-91859BA8BBD1}" type="slidenum">
              <a:rPr kumimoji="1" lang="ja-JP" altLang="en-US" smtClean="0"/>
              <a:t>‹#›</a:t>
            </a:fld>
            <a:endParaRPr kumimoji="1" lang="ja-JP" altLang="en-US"/>
          </a:p>
        </p:txBody>
      </p:sp>
    </p:spTree>
    <p:extLst>
      <p:ext uri="{BB962C8B-B14F-4D97-AF65-F5344CB8AC3E}">
        <p14:creationId xmlns:p14="http://schemas.microsoft.com/office/powerpoint/2010/main" val="3774980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D3C82C-86CC-43FE-AD1F-DDC1349951F7}"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59892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4839BF-3264-4DF2-A52D-2F75E60A9CC2}"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4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31ED65-EABC-4752-B838-8BC450913A4D}"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592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7116C8-A3B1-4602-80E1-34C12DC7BE1D}"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081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8AA5606-86C3-4AA7-B505-45523D1952FE}"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974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DFCA2D-742D-43C7-8E19-719AFEB2C726}"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60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1BB972-A9D1-496D-80F5-3C75C23594B4}"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6947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6BB8814-4C2E-4E8D-8995-948B82131224}"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872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0E30395-B35C-463C-A5CF-1A69A130FB46}"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301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7C54C4-E8CF-455E-A345-B0B0326DF681}"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0084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FECC41-96A6-4494-AED9-22D4C994AD24}"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6869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B2EB4D4-B70A-48F5-A91B-103849B2D656}"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917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ECA586-636F-449A-A622-602CC146FF8C}"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52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25F312-83C3-4243-841A-C3F242D681CF}"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1094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5E4DDBD-B96E-472B-9B5D-FB4DE8A43933}"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3450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EA9FD1-8324-4F06-9154-3BE38D56A5D5}"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1416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1" name="Date Placeholder 3"/>
          <p:cNvSpPr>
            <a:spLocks noGrp="1"/>
          </p:cNvSpPr>
          <p:nvPr>
            <p:ph type="dt" sz="half" idx="10"/>
          </p:nvPr>
        </p:nvSpPr>
        <p:spPr/>
        <p:txBody>
          <a:bodyPr/>
          <a:lstStyle>
            <a:lvl1pPr>
              <a:defRPr/>
            </a:lvl1pPr>
          </a:lstStyle>
          <a:p>
            <a:pPr>
              <a:defRPr/>
            </a:pPr>
            <a:fld id="{780DDE8D-05D2-4EB5-84DE-258904170DD1}" type="datetime1">
              <a:rPr lang="ja-JP" altLang="en-US">
                <a:solidFill>
                  <a:srgbClr val="073E87"/>
                </a:solidFill>
              </a:rPr>
              <a:pPr>
                <a:defRPr/>
              </a:pPr>
              <a:t>2013/9/1</a:t>
            </a:fld>
            <a:endParaRPr lang="en-US" altLang="ja-JP">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3" name="Slide Number Placeholder 5"/>
          <p:cNvSpPr>
            <a:spLocks noGrp="1"/>
          </p:cNvSpPr>
          <p:nvPr>
            <p:ph type="sldNum" sz="quarter" idx="12"/>
          </p:nvPr>
        </p:nvSpPr>
        <p:spPr/>
        <p:txBody>
          <a:bodyPr/>
          <a:lstStyle>
            <a:lvl1pPr>
              <a:defRPr/>
            </a:lvl1pPr>
          </a:lstStyle>
          <a:p>
            <a:pPr>
              <a:defRPr/>
            </a:pPr>
            <a:fld id="{BCD95814-FEFC-408F-BD4C-70D0777FF060}"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27923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258C6F91-664D-4C71-8C85-E206497F9DFE}" type="datetime1">
              <a:rPr lang="ja-JP" altLang="en-US">
                <a:solidFill>
                  <a:srgbClr val="073E87"/>
                </a:solidFill>
              </a:rPr>
              <a:pPr>
                <a:defRPr/>
              </a:pPr>
              <a:t>2013/9/1</a:t>
            </a:fld>
            <a:endParaRPr lang="en-US" altLang="ja-JP">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6" name="Slide Number Placeholder 5"/>
          <p:cNvSpPr>
            <a:spLocks noGrp="1"/>
          </p:cNvSpPr>
          <p:nvPr>
            <p:ph type="sldNum" sz="quarter" idx="12"/>
          </p:nvPr>
        </p:nvSpPr>
        <p:spPr/>
        <p:txBody>
          <a:bodyPr/>
          <a:lstStyle>
            <a:lvl1pPr>
              <a:defRPr/>
            </a:lvl1pPr>
          </a:lstStyle>
          <a:p>
            <a:pPr>
              <a:defRPr/>
            </a:pPr>
            <a:fld id="{93665D2E-0450-4461-A1AD-B00A0DA174E0}"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92635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Date Placeholder 3"/>
          <p:cNvSpPr>
            <a:spLocks noGrp="1"/>
          </p:cNvSpPr>
          <p:nvPr>
            <p:ph type="dt" sz="half" idx="10"/>
          </p:nvPr>
        </p:nvSpPr>
        <p:spPr/>
        <p:txBody>
          <a:bodyPr/>
          <a:lstStyle>
            <a:lvl1pPr>
              <a:defRPr/>
            </a:lvl1pPr>
          </a:lstStyle>
          <a:p>
            <a:pPr>
              <a:defRPr/>
            </a:pPr>
            <a:fld id="{1F83D376-6242-4288-9DB6-0E219ED40D31}" type="datetime1">
              <a:rPr lang="ja-JP" altLang="en-US">
                <a:solidFill>
                  <a:srgbClr val="073E87"/>
                </a:solidFill>
              </a:rPr>
              <a:pPr>
                <a:defRPr/>
              </a:pPr>
              <a:t>2013/9/1</a:t>
            </a:fld>
            <a:endParaRPr lang="en-US" altLang="ja-JP">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2" name="Slide Number Placeholder 5"/>
          <p:cNvSpPr>
            <a:spLocks noGrp="1"/>
          </p:cNvSpPr>
          <p:nvPr>
            <p:ph type="sldNum" sz="quarter" idx="12"/>
          </p:nvPr>
        </p:nvSpPr>
        <p:spPr/>
        <p:txBody>
          <a:bodyPr/>
          <a:lstStyle>
            <a:lvl1pPr>
              <a:defRPr/>
            </a:lvl1pPr>
          </a:lstStyle>
          <a:p>
            <a:pPr>
              <a:defRPr/>
            </a:pPr>
            <a:fld id="{0B47EB0C-2432-4BF2-BA0F-407228C6029D}"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168022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3"/>
          <p:cNvSpPr>
            <a:spLocks noGrp="1"/>
          </p:cNvSpPr>
          <p:nvPr>
            <p:ph type="dt" sz="half" idx="15"/>
          </p:nvPr>
        </p:nvSpPr>
        <p:spPr/>
        <p:txBody>
          <a:bodyPr/>
          <a:lstStyle>
            <a:lvl1pPr>
              <a:defRPr/>
            </a:lvl1pPr>
          </a:lstStyle>
          <a:p>
            <a:pPr>
              <a:defRPr/>
            </a:pPr>
            <a:fld id="{CDC8C036-B0C0-489B-9EEB-5A8BD0B9D337}" type="datetime1">
              <a:rPr lang="ja-JP" altLang="en-US">
                <a:solidFill>
                  <a:srgbClr val="073E87"/>
                </a:solidFill>
              </a:rPr>
              <a:pPr>
                <a:defRPr/>
              </a:pPr>
              <a:t>2013/9/1</a:t>
            </a:fld>
            <a:endParaRPr lang="en-US" altLang="ja-JP">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r>
              <a:rPr lang="ja-JP" altLang="en-US">
                <a:solidFill>
                  <a:srgbClr val="073E87"/>
                </a:solidFill>
              </a:rPr>
              <a:t>明治大学職業指導</a:t>
            </a:r>
          </a:p>
        </p:txBody>
      </p:sp>
      <p:sp>
        <p:nvSpPr>
          <p:cNvPr id="7" name="Slide Number Placeholder 5"/>
          <p:cNvSpPr>
            <a:spLocks noGrp="1"/>
          </p:cNvSpPr>
          <p:nvPr>
            <p:ph type="sldNum" sz="quarter" idx="17"/>
          </p:nvPr>
        </p:nvSpPr>
        <p:spPr/>
        <p:txBody>
          <a:bodyPr/>
          <a:lstStyle>
            <a:lvl1pPr>
              <a:defRPr/>
            </a:lvl1pPr>
          </a:lstStyle>
          <a:p>
            <a:pPr>
              <a:defRPr/>
            </a:pPr>
            <a:fld id="{87B440ED-38C4-4C6F-B806-1854C482CA57}"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478856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C8E0EC23-744A-4746-8B79-9FF042B688C6}" type="datetime1">
              <a:rPr lang="ja-JP" altLang="en-US">
                <a:solidFill>
                  <a:srgbClr val="073E87"/>
                </a:solidFill>
              </a:rPr>
              <a:pPr>
                <a:defRPr/>
              </a:pPr>
              <a:t>2013/9/1</a:t>
            </a:fld>
            <a:endParaRPr lang="en-US" altLang="ja-JP">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9" name="Slide Number Placeholder 5"/>
          <p:cNvSpPr>
            <a:spLocks noGrp="1"/>
          </p:cNvSpPr>
          <p:nvPr>
            <p:ph type="sldNum" sz="quarter" idx="12"/>
          </p:nvPr>
        </p:nvSpPr>
        <p:spPr/>
        <p:txBody>
          <a:bodyPr/>
          <a:lstStyle>
            <a:lvl1pPr>
              <a:defRPr/>
            </a:lvl1pPr>
          </a:lstStyle>
          <a:p>
            <a:pPr>
              <a:defRPr/>
            </a:pPr>
            <a:fld id="{99C22AB1-115E-4C62-B87A-FB21D89D124F}"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892569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fld id="{EAD43318-4170-42DB-BF59-CDFB9E9DA0B3}" type="datetime1">
              <a:rPr lang="ja-JP" altLang="en-US">
                <a:solidFill>
                  <a:srgbClr val="073E87"/>
                </a:solidFill>
              </a:rPr>
              <a:pPr>
                <a:defRPr/>
              </a:pPr>
              <a:t>2013/9/1</a:t>
            </a:fld>
            <a:endParaRPr lang="en-US" altLang="ja-JP">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5" name="Slide Number Placeholder 5"/>
          <p:cNvSpPr>
            <a:spLocks noGrp="1"/>
          </p:cNvSpPr>
          <p:nvPr>
            <p:ph type="sldNum" sz="quarter" idx="12"/>
          </p:nvPr>
        </p:nvSpPr>
        <p:spPr/>
        <p:txBody>
          <a:bodyPr/>
          <a:lstStyle>
            <a:lvl1pPr>
              <a:defRPr/>
            </a:lvl1pPr>
          </a:lstStyle>
          <a:p>
            <a:pPr>
              <a:defRPr/>
            </a:pPr>
            <a:fld id="{3152D1D7-1FBB-4064-84D2-D34962A747E3}"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499782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9" name="Date Placeholder 1"/>
          <p:cNvSpPr>
            <a:spLocks noGrp="1"/>
          </p:cNvSpPr>
          <p:nvPr>
            <p:ph type="dt" sz="half" idx="10"/>
          </p:nvPr>
        </p:nvSpPr>
        <p:spPr/>
        <p:txBody>
          <a:bodyPr/>
          <a:lstStyle>
            <a:lvl1pPr>
              <a:defRPr/>
            </a:lvl1pPr>
          </a:lstStyle>
          <a:p>
            <a:pPr>
              <a:defRPr/>
            </a:pPr>
            <a:fld id="{B9EB5E00-B009-42A4-98DE-62D6AD278F17}" type="datetime1">
              <a:rPr lang="ja-JP" altLang="en-US">
                <a:solidFill>
                  <a:srgbClr val="073E87"/>
                </a:solidFill>
              </a:rPr>
              <a:pPr>
                <a:defRPr/>
              </a:pPr>
              <a:t>2013/9/1</a:t>
            </a:fld>
            <a:endParaRPr lang="en-US" altLang="ja-JP">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1" name="Slide Number Placeholder 3"/>
          <p:cNvSpPr>
            <a:spLocks noGrp="1"/>
          </p:cNvSpPr>
          <p:nvPr>
            <p:ph type="sldNum" sz="quarter" idx="12"/>
          </p:nvPr>
        </p:nvSpPr>
        <p:spPr/>
        <p:txBody>
          <a:bodyPr/>
          <a:lstStyle>
            <a:lvl1pPr>
              <a:defRPr/>
            </a:lvl1pPr>
          </a:lstStyle>
          <a:p>
            <a:pPr>
              <a:defRPr/>
            </a:pPr>
            <a:fld id="{BEF4C2DD-B7EE-4006-AA33-D235E7B83E5D}"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14928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A2DEDE-9ED3-4AB3-9824-97B5F7C3FED6}"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4425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11" name="Freeform 28"/>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4"/>
          <p:cNvSpPr>
            <a:spLocks noGrp="1"/>
          </p:cNvSpPr>
          <p:nvPr>
            <p:ph type="dt" sz="half" idx="10"/>
          </p:nvPr>
        </p:nvSpPr>
        <p:spPr/>
        <p:txBody>
          <a:bodyPr/>
          <a:lstStyle>
            <a:lvl1pPr>
              <a:defRPr/>
            </a:lvl1pPr>
          </a:lstStyle>
          <a:p>
            <a:pPr>
              <a:defRPr/>
            </a:pPr>
            <a:fld id="{D81F8CB5-9C70-455C-BFEC-F8B3611F7F43}" type="datetime1">
              <a:rPr lang="ja-JP" altLang="en-US">
                <a:solidFill>
                  <a:srgbClr val="073E87"/>
                </a:solidFill>
              </a:rPr>
              <a:pPr>
                <a:defRPr/>
              </a:pPr>
              <a:t>2013/9/1</a:t>
            </a:fld>
            <a:endParaRPr lang="en-US" altLang="ja-JP">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4" name="Slide Number Placeholder 6"/>
          <p:cNvSpPr>
            <a:spLocks noGrp="1"/>
          </p:cNvSpPr>
          <p:nvPr>
            <p:ph type="sldNum" sz="quarter" idx="12"/>
          </p:nvPr>
        </p:nvSpPr>
        <p:spPr/>
        <p:txBody>
          <a:bodyPr/>
          <a:lstStyle>
            <a:lvl1pPr>
              <a:defRPr/>
            </a:lvl1pPr>
          </a:lstStyle>
          <a:p>
            <a:pPr>
              <a:defRPr/>
            </a:pPr>
            <a:fld id="{9960B620-6F67-4C6D-B5B0-D88562105666}"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513492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11"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7126BB2-983A-485B-8DED-6827FC1947F9}" type="datetime1">
              <a:rPr lang="ja-JP" altLang="en-US">
                <a:solidFill>
                  <a:srgbClr val="073E87"/>
                </a:solidFill>
              </a:rPr>
              <a:pPr>
                <a:defRPr/>
              </a:pPr>
              <a:t>2013/9/1</a:t>
            </a:fld>
            <a:endParaRPr lang="en-US" altLang="ja-JP">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4" name="Slide Number Placeholder 6"/>
          <p:cNvSpPr>
            <a:spLocks noGrp="1"/>
          </p:cNvSpPr>
          <p:nvPr>
            <p:ph type="sldNum" sz="quarter" idx="12"/>
          </p:nvPr>
        </p:nvSpPr>
        <p:spPr/>
        <p:txBody>
          <a:bodyPr/>
          <a:lstStyle>
            <a:lvl1pPr>
              <a:defRPr/>
            </a:lvl1pPr>
          </a:lstStyle>
          <a:p>
            <a:pPr>
              <a:defRPr/>
            </a:pPr>
            <a:fld id="{0258E3D7-3FD6-4F52-90A7-F256294083E4}"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764923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7ADBA240-40A4-4746-A051-14CFB0BA5A88}" type="datetime1">
              <a:rPr lang="ja-JP" altLang="en-US">
                <a:solidFill>
                  <a:srgbClr val="073E87"/>
                </a:solidFill>
              </a:rPr>
              <a:pPr>
                <a:defRPr/>
              </a:pPr>
              <a:t>2013/9/1</a:t>
            </a:fld>
            <a:endParaRPr lang="en-US" altLang="ja-JP">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6" name="Slide Number Placeholder 5"/>
          <p:cNvSpPr>
            <a:spLocks noGrp="1"/>
          </p:cNvSpPr>
          <p:nvPr>
            <p:ph type="sldNum" sz="quarter" idx="12"/>
          </p:nvPr>
        </p:nvSpPr>
        <p:spPr/>
        <p:txBody>
          <a:bodyPr/>
          <a:lstStyle>
            <a:lvl1pPr>
              <a:defRPr/>
            </a:lvl1pPr>
          </a:lstStyle>
          <a:p>
            <a:pPr>
              <a:defRPr/>
            </a:pPr>
            <a:fld id="{B7930249-F9C3-428B-BE31-94E67A94EDCE}"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547306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10" name="Freeform 19"/>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Date Placeholder 3"/>
          <p:cNvSpPr>
            <a:spLocks noGrp="1"/>
          </p:cNvSpPr>
          <p:nvPr>
            <p:ph type="dt" sz="half" idx="10"/>
          </p:nvPr>
        </p:nvSpPr>
        <p:spPr/>
        <p:txBody>
          <a:bodyPr/>
          <a:lstStyle>
            <a:lvl1pPr>
              <a:defRPr/>
            </a:lvl1pPr>
          </a:lstStyle>
          <a:p>
            <a:pPr>
              <a:defRPr/>
            </a:pPr>
            <a:fld id="{C60E41D0-32C1-4245-A226-DF743C488792}" type="datetime1">
              <a:rPr lang="ja-JP" altLang="en-US">
                <a:solidFill>
                  <a:srgbClr val="073E87"/>
                </a:solidFill>
              </a:rPr>
              <a:pPr>
                <a:defRPr/>
              </a:pPr>
              <a:t>2013/9/1</a:t>
            </a:fld>
            <a:endParaRPr lang="en-US" altLang="ja-JP">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13" name="Slide Number Placeholder 5"/>
          <p:cNvSpPr>
            <a:spLocks noGrp="1"/>
          </p:cNvSpPr>
          <p:nvPr>
            <p:ph type="sldNum" sz="quarter" idx="12"/>
          </p:nvPr>
        </p:nvSpPr>
        <p:spPr/>
        <p:txBody>
          <a:bodyPr/>
          <a:lstStyle>
            <a:lvl1pPr>
              <a:defRPr/>
            </a:lvl1pPr>
          </a:lstStyle>
          <a:p>
            <a:pPr>
              <a:defRPr/>
            </a:pPr>
            <a:fld id="{249BA0CA-47C4-4105-A266-DF8709F1CBAC}"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376375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4D509E-DE97-486A-944D-A28F3D370C82}" type="datetime1">
              <a:rPr lang="ja-JP" altLang="en-US">
                <a:solidFill>
                  <a:srgbClr val="073E87"/>
                </a:solidFill>
              </a:rPr>
              <a:pPr>
                <a:defRPr/>
              </a:pPr>
              <a:t>2013/9/1</a:t>
            </a:fld>
            <a:endParaRPr lang="en-US" altLang="ja-JP">
              <a:solidFill>
                <a:srgbClr val="073E87"/>
              </a:solidFill>
            </a:endParaRPr>
          </a:p>
        </p:txBody>
      </p:sp>
      <p:sp>
        <p:nvSpPr>
          <p:cNvPr id="3" name="Footer Placeholder 4"/>
          <p:cNvSpPr>
            <a:spLocks noGrp="1"/>
          </p:cNvSpPr>
          <p:nvPr>
            <p:ph type="ftr" sz="quarter" idx="11"/>
          </p:nvPr>
        </p:nvSpPr>
        <p:spPr/>
        <p:txBody>
          <a:bodyPr/>
          <a:lstStyle>
            <a:lvl1pPr>
              <a:defRPr/>
            </a:lvl1pPr>
          </a:lstStyle>
          <a:p>
            <a:pPr>
              <a:defRPr/>
            </a:pPr>
            <a:r>
              <a:rPr lang="ja-JP" altLang="en-US">
                <a:solidFill>
                  <a:srgbClr val="073E87"/>
                </a:solidFill>
              </a:rPr>
              <a:t>明治大学職業指導</a:t>
            </a:r>
          </a:p>
        </p:txBody>
      </p:sp>
      <p:sp>
        <p:nvSpPr>
          <p:cNvPr id="4" name="Slide Number Placeholder 5"/>
          <p:cNvSpPr>
            <a:spLocks noGrp="1"/>
          </p:cNvSpPr>
          <p:nvPr>
            <p:ph type="sldNum" sz="quarter" idx="12"/>
          </p:nvPr>
        </p:nvSpPr>
        <p:spPr/>
        <p:txBody>
          <a:bodyPr/>
          <a:lstStyle>
            <a:lvl1pPr>
              <a:defRPr/>
            </a:lvl1pPr>
          </a:lstStyle>
          <a:p>
            <a:pPr>
              <a:defRPr/>
            </a:pPr>
            <a:fld id="{34B5C810-7B61-4FA9-8D2A-AE973588CFB7}"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751434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1" name="Date Placeholder 3"/>
          <p:cNvSpPr>
            <a:spLocks noGrp="1"/>
          </p:cNvSpPr>
          <p:nvPr>
            <p:ph type="dt" sz="half" idx="10"/>
          </p:nvPr>
        </p:nvSpPr>
        <p:spPr/>
        <p:txBody>
          <a:bodyPr/>
          <a:lstStyle>
            <a:lvl1pPr>
              <a:defRPr/>
            </a:lvl1pPr>
          </a:lstStyle>
          <a:p>
            <a:pPr>
              <a:defRPr/>
            </a:pPr>
            <a:fld id="{F5221C06-9377-46D3-A39D-9A6FC069C4CC}" type="datetime1">
              <a:rPr lang="ja-JP" altLang="en-US" smtClean="0">
                <a:solidFill>
                  <a:srgbClr val="073E87"/>
                </a:solidFill>
              </a:rPr>
              <a:pPr>
                <a:defRPr/>
              </a:pPr>
              <a:t>2013/9/1</a:t>
            </a:fld>
            <a:endParaRPr lang="en-US" altLang="ja-JP">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151D553D-ECAC-45B4-AF23-2F2B2CB87954}"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673632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2D5EFADC-63FA-4090-882C-8C1EA0944924}" type="datetime1">
              <a:rPr lang="ja-JP" altLang="en-US" smtClean="0">
                <a:solidFill>
                  <a:srgbClr val="073E87"/>
                </a:solidFill>
              </a:rPr>
              <a:pPr>
                <a:defRPr/>
              </a:pPr>
              <a:t>2013/9/1</a:t>
            </a:fld>
            <a:endParaRPr lang="en-US" altLang="ja-JP">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83ACEBBB-BF6D-42F9-86C1-0A33B1BDAAD8}"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120175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Date Placeholder 3"/>
          <p:cNvSpPr>
            <a:spLocks noGrp="1"/>
          </p:cNvSpPr>
          <p:nvPr>
            <p:ph type="dt" sz="half" idx="10"/>
          </p:nvPr>
        </p:nvSpPr>
        <p:spPr/>
        <p:txBody>
          <a:bodyPr/>
          <a:lstStyle>
            <a:lvl1pPr>
              <a:defRPr/>
            </a:lvl1pPr>
          </a:lstStyle>
          <a:p>
            <a:pPr>
              <a:defRPr/>
            </a:pPr>
            <a:fld id="{E9D69251-9DAE-4BEF-B7EB-3820054571E0}" type="datetime1">
              <a:rPr lang="ja-JP" altLang="en-US" smtClean="0">
                <a:solidFill>
                  <a:srgbClr val="073E87"/>
                </a:solidFill>
              </a:rPr>
              <a:pPr>
                <a:defRPr/>
              </a:pPr>
              <a:t>2013/9/1</a:t>
            </a:fld>
            <a:endParaRPr lang="en-US" altLang="ja-JP">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3D0348BF-B714-47F2-A708-714BAF5D09FC}"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024005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3"/>
          <p:cNvSpPr>
            <a:spLocks noGrp="1"/>
          </p:cNvSpPr>
          <p:nvPr>
            <p:ph type="dt" sz="half" idx="15"/>
          </p:nvPr>
        </p:nvSpPr>
        <p:spPr/>
        <p:txBody>
          <a:bodyPr/>
          <a:lstStyle>
            <a:lvl1pPr>
              <a:defRPr/>
            </a:lvl1pPr>
          </a:lstStyle>
          <a:p>
            <a:pPr>
              <a:defRPr/>
            </a:pPr>
            <a:fld id="{BE4D63BA-8DCC-434E-9EFB-35700B3A3D53}" type="datetime1">
              <a:rPr lang="ja-JP" altLang="en-US" smtClean="0">
                <a:solidFill>
                  <a:srgbClr val="073E87"/>
                </a:solidFill>
              </a:rPr>
              <a:pPr>
                <a:defRPr/>
              </a:pPr>
              <a:t>2013/9/1</a:t>
            </a:fld>
            <a:endParaRPr lang="en-US" altLang="ja-JP">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37622292-014E-4DDE-B3DC-F4AAEDB7128F}"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13057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B7E25F53-5929-4439-9D4F-D07BFAD7A200}" type="datetime1">
              <a:rPr lang="ja-JP" altLang="en-US" smtClean="0">
                <a:solidFill>
                  <a:srgbClr val="073E87"/>
                </a:solidFill>
              </a:rPr>
              <a:pPr>
                <a:defRPr/>
              </a:pPr>
              <a:t>2013/9/1</a:t>
            </a:fld>
            <a:endParaRPr lang="en-US" altLang="ja-JP">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47441E9B-249E-489D-86C5-68B6C9B54D5C}"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92046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AA35BC5-7902-4C28-A8B3-15765909B9AE}"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3622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fld id="{B0E2A164-BDC0-4BF0-A063-5CDADF3FD05C}" type="datetime1">
              <a:rPr lang="ja-JP" altLang="en-US" smtClean="0">
                <a:solidFill>
                  <a:srgbClr val="073E87"/>
                </a:solidFill>
              </a:rPr>
              <a:pPr>
                <a:defRPr/>
              </a:pPr>
              <a:t>2013/9/1</a:t>
            </a:fld>
            <a:endParaRPr lang="en-US" altLang="ja-JP">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F01DDEAB-831C-4280-83D3-F439C8CFCC7F}"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365075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9" name="Date Placeholder 1"/>
          <p:cNvSpPr>
            <a:spLocks noGrp="1"/>
          </p:cNvSpPr>
          <p:nvPr>
            <p:ph type="dt" sz="half" idx="10"/>
          </p:nvPr>
        </p:nvSpPr>
        <p:spPr/>
        <p:txBody>
          <a:bodyPr/>
          <a:lstStyle>
            <a:lvl1pPr>
              <a:defRPr/>
            </a:lvl1pPr>
          </a:lstStyle>
          <a:p>
            <a:pPr>
              <a:defRPr/>
            </a:pPr>
            <a:fld id="{B4536F12-3791-4D11-8D6E-88DC35760806}" type="datetime1">
              <a:rPr lang="ja-JP" altLang="en-US" smtClean="0">
                <a:solidFill>
                  <a:srgbClr val="073E87"/>
                </a:solidFill>
              </a:rPr>
              <a:pPr>
                <a:defRPr/>
              </a:pPr>
              <a:t>2013/9/1</a:t>
            </a:fld>
            <a:endParaRPr lang="en-US" altLang="ja-JP">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A26FC53E-52F6-4DBD-8647-07DECC546384}"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246386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4"/>
          <p:cNvSpPr>
            <a:spLocks noGrp="1"/>
          </p:cNvSpPr>
          <p:nvPr>
            <p:ph type="dt" sz="half" idx="10"/>
          </p:nvPr>
        </p:nvSpPr>
        <p:spPr/>
        <p:txBody>
          <a:bodyPr/>
          <a:lstStyle>
            <a:lvl1pPr>
              <a:defRPr/>
            </a:lvl1pPr>
          </a:lstStyle>
          <a:p>
            <a:pPr>
              <a:defRPr/>
            </a:pPr>
            <a:fld id="{C60CDA7B-C32F-4A26-8407-0CFAC940C131}" type="datetime1">
              <a:rPr lang="ja-JP" altLang="en-US" smtClean="0">
                <a:solidFill>
                  <a:srgbClr val="073E87"/>
                </a:solidFill>
              </a:rPr>
              <a:pPr>
                <a:defRPr/>
              </a:pPr>
              <a:t>2013/9/1</a:t>
            </a:fld>
            <a:endParaRPr lang="en-US" altLang="ja-JP">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08066D90-29C8-4F61-80C5-2BDFA8CD9A8D}"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763693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12" name="Date Placeholder 4"/>
          <p:cNvSpPr>
            <a:spLocks noGrp="1"/>
          </p:cNvSpPr>
          <p:nvPr>
            <p:ph type="dt" sz="half" idx="10"/>
          </p:nvPr>
        </p:nvSpPr>
        <p:spPr/>
        <p:txBody>
          <a:bodyPr/>
          <a:lstStyle>
            <a:lvl1pPr>
              <a:defRPr/>
            </a:lvl1pPr>
          </a:lstStyle>
          <a:p>
            <a:pPr>
              <a:defRPr/>
            </a:pPr>
            <a:fld id="{60E8D574-D9AF-471B-A839-A34A1E6BAFF6}" type="datetime1">
              <a:rPr lang="ja-JP" altLang="en-US" smtClean="0">
                <a:solidFill>
                  <a:srgbClr val="073E87"/>
                </a:solidFill>
              </a:rPr>
              <a:pPr>
                <a:defRPr/>
              </a:pPr>
              <a:t>2013/9/1</a:t>
            </a:fld>
            <a:endParaRPr lang="en-US" altLang="ja-JP">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256EBA1-CC60-4824-9ED5-78856A458E02}"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3212505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B4B89FA9-6284-468A-BB5D-0CD1D31773A9}" type="datetime1">
              <a:rPr lang="ja-JP" altLang="en-US" smtClean="0">
                <a:solidFill>
                  <a:srgbClr val="073E87"/>
                </a:solidFill>
              </a:rPr>
              <a:pPr>
                <a:defRPr/>
              </a:pPr>
              <a:t>2013/9/1</a:t>
            </a:fld>
            <a:endParaRPr lang="en-US" altLang="ja-JP">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56DFF76D-B6DB-4165-B3F3-616572D6363F}"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2344421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Date Placeholder 3"/>
          <p:cNvSpPr>
            <a:spLocks noGrp="1"/>
          </p:cNvSpPr>
          <p:nvPr>
            <p:ph type="dt" sz="half" idx="10"/>
          </p:nvPr>
        </p:nvSpPr>
        <p:spPr/>
        <p:txBody>
          <a:bodyPr/>
          <a:lstStyle>
            <a:lvl1pPr>
              <a:defRPr/>
            </a:lvl1pPr>
          </a:lstStyle>
          <a:p>
            <a:pPr>
              <a:defRPr/>
            </a:pPr>
            <a:fld id="{A11F2647-7613-4A19-9921-120F4E49C1EA}" type="datetime1">
              <a:rPr lang="ja-JP" altLang="en-US" smtClean="0">
                <a:solidFill>
                  <a:srgbClr val="073E87"/>
                </a:solidFill>
              </a:rPr>
              <a:pPr>
                <a:defRPr/>
              </a:pPr>
              <a:t>2013/9/1</a:t>
            </a:fld>
            <a:endParaRPr lang="en-US" altLang="ja-JP">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119BDECB-B973-484B-B05B-51B22B770BD3}"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79591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E4BD9E-EFA7-461B-9670-0AF22B2D80BF}" type="datetime1">
              <a:rPr lang="ja-JP" altLang="en-US" smtClean="0">
                <a:solidFill>
                  <a:srgbClr val="073E87"/>
                </a:solidFill>
              </a:rPr>
              <a:pPr>
                <a:defRPr/>
              </a:pPr>
              <a:t>2013/9/1</a:t>
            </a:fld>
            <a:endParaRPr lang="en-US" altLang="ja-JP">
              <a:solidFill>
                <a:srgbClr val="073E87"/>
              </a:solidFill>
            </a:endParaRPr>
          </a:p>
        </p:txBody>
      </p:sp>
      <p:sp>
        <p:nvSpPr>
          <p:cNvPr id="3"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4" name="Slide Number Placeholder 5"/>
          <p:cNvSpPr>
            <a:spLocks noGrp="1"/>
          </p:cNvSpPr>
          <p:nvPr>
            <p:ph type="sldNum" sz="quarter" idx="12"/>
          </p:nvPr>
        </p:nvSpPr>
        <p:spPr/>
        <p:txBody>
          <a:bodyPr/>
          <a:lstStyle>
            <a:lvl1pPr>
              <a:defRPr/>
            </a:lvl1pPr>
          </a:lstStyle>
          <a:p>
            <a:pPr>
              <a:defRPr/>
            </a:pPr>
            <a:fld id="{02DDDA86-8122-437B-B78A-D63FE61C928D}"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164322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8138"/>
            <a:ext cx="8229600" cy="1252537"/>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871538" y="2674938"/>
            <a:ext cx="7408862" cy="3451225"/>
          </a:xfrm>
        </p:spPr>
        <p:txBody>
          <a:bodyPr/>
          <a:lstStyle/>
          <a:p>
            <a:pPr lvl="0"/>
            <a:endParaRPr lang="ja-JP" altLang="en-US" noProof="0"/>
          </a:p>
        </p:txBody>
      </p:sp>
      <p:sp>
        <p:nvSpPr>
          <p:cNvPr id="4" name="Date Placeholder 3"/>
          <p:cNvSpPr>
            <a:spLocks noGrp="1"/>
          </p:cNvSpPr>
          <p:nvPr>
            <p:ph type="dt" sz="half" idx="10"/>
          </p:nvPr>
        </p:nvSpPr>
        <p:spPr/>
        <p:txBody>
          <a:bodyPr/>
          <a:lstStyle>
            <a:lvl1pPr>
              <a:defRPr/>
            </a:lvl1pPr>
          </a:lstStyle>
          <a:p>
            <a:pPr>
              <a:defRPr/>
            </a:pPr>
            <a:fld id="{73E166BB-942F-4A0D-B478-A9906669C51B}" type="datetime1">
              <a:rPr lang="ja-JP" altLang="en-US" smtClean="0">
                <a:solidFill>
                  <a:srgbClr val="073E87"/>
                </a:solidFill>
              </a:rPr>
              <a:pPr>
                <a:defRPr/>
              </a:pPr>
              <a:t>2013/9/1</a:t>
            </a:fld>
            <a:endParaRPr lang="en-US" altLang="ja-JP">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r>
              <a:rPr lang="ja-JP" altLang="en-US" smtClean="0">
                <a:solidFill>
                  <a:srgbClr val="073E87"/>
                </a:solidFill>
              </a:rPr>
              <a:t>労働の人間的成長</a:t>
            </a:r>
            <a:endParaRPr lang="ja-JP" alt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6D617661-DE47-4A25-AF59-A7907B91BA37}" type="slidenum">
              <a:rPr lang="en-US" altLang="ja-JP">
                <a:solidFill>
                  <a:srgbClr val="073E87"/>
                </a:solidFill>
              </a:rPr>
              <a:pPr>
                <a:defRPr/>
              </a:pPr>
              <a:t>‹#›</a:t>
            </a:fld>
            <a:r>
              <a:rPr lang="en-US" altLang="ja-JP">
                <a:solidFill>
                  <a:srgbClr val="073E87"/>
                </a:solidFill>
              </a:rPr>
              <a:t>No.</a:t>
            </a:r>
            <a:r>
              <a:rPr lang="ja-JP" altLang="en-US">
                <a:solidFill>
                  <a:srgbClr val="073E87"/>
                </a:solidFill>
              </a:rPr>
              <a:t>１</a:t>
            </a:r>
          </a:p>
        </p:txBody>
      </p:sp>
    </p:spTree>
    <p:extLst>
      <p:ext uri="{BB962C8B-B14F-4D97-AF65-F5344CB8AC3E}">
        <p14:creationId xmlns:p14="http://schemas.microsoft.com/office/powerpoint/2010/main" val="1232210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19DF076-D997-40EB-9A06-104A375F98BF}"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83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11E438-48A1-4CC8-8F20-F9D3AFB633EA}"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20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6FE5AEB-209E-4E28-A85D-1620CC5627ED}"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9842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F62D51-885C-4281-9F7E-C51F62FFF3DE}"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3082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2B38F04-D2EB-4020-8283-F97F984F0247}"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012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D82CF6-9C0E-4D7C-8718-EEA486406188}"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962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DCC71EC-33AC-4593-85A4-55CA916B147F}"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3798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06501D-4F60-4B32-B029-0C34F1544768}"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7170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38AD7F-5A4C-4D9E-A2AF-DE057B0D47C3}"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263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E9CA7A-89BF-428E-A74F-90D8CD581F95}"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6638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E79D17-B87E-4254-82D7-BDCC0BD6A0B6}"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5869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AA2089-6DAD-4849-A028-DCA404512180}"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17051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0CCD50-39CD-4647-B3F2-9667C4DBFB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28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527DAD-5DCE-486C-BA3C-604CCAB4E03B}"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8385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092CB9-5962-482F-A6EC-4BFF246005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375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31988B-75D3-4BBB-8412-6CFD1333EC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2990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35E3C6-A658-4B3C-B394-962E1762549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0631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A21904-22BB-4E37-A7A2-71C236E9C6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53401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CEA77D-2102-4271-9841-13FC1CCE1B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62208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E434BB-307F-415A-A701-7E173E08D7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2038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4DCFBD-F13C-4CF1-AFDF-2FD1D63BC6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9361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916AC6-AAC2-4313-9A32-19E02E969C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9082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E8512-16ED-4C62-9E5E-83A02AB00E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741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D707F2-DD46-4326-90AA-BEA3CD21F5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21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27C246-B979-40C4-AA02-420BFC8CD7EA}"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4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482E4A-98DF-403C-97D8-1D45C92379ED}"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85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835DB7-8A4A-4883-B628-DEF0D59B5930}"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908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6BE6C-2D0F-4A99-8487-8CEF74861302}"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14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A4195-9DF8-4FC5-9080-4EB2CE09E80E}"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2D95A-22CA-49F3-A3DA-7182146916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1128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1034"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1035"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p:nvSpPr>
            <p:cNvPr id="1036"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sp useBgFill="1">
          <p:nvSpPr>
            <p:cNvPr id="103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defRPr>
            </a:lvl1pPr>
          </a:lstStyle>
          <a:p>
            <a:pPr fontAlgn="base">
              <a:spcBef>
                <a:spcPct val="0"/>
              </a:spcBef>
              <a:spcAft>
                <a:spcPct val="0"/>
              </a:spcAft>
              <a:defRPr/>
            </a:pPr>
            <a:fld id="{D5176BF3-3B2D-46EC-B58F-711E97D28F2B}" type="datetime1">
              <a:rPr lang="ja-JP" altLang="en-US">
                <a:solidFill>
                  <a:srgbClr val="073E87"/>
                </a:solidFill>
                <a:latin typeface="Arial" charset="0"/>
                <a:ea typeface="ＭＳ Ｐゴシック" charset="-128"/>
              </a:rPr>
              <a:pPr fontAlgn="base">
                <a:spcBef>
                  <a:spcPct val="0"/>
                </a:spcBef>
                <a:spcAft>
                  <a:spcPct val="0"/>
                </a:spcAft>
                <a:defRPr/>
              </a:pPr>
              <a:t>2013/9/1</a:t>
            </a:fld>
            <a:endParaRPr lang="en-US" altLang="ja-JP">
              <a:solidFill>
                <a:srgbClr val="073E87"/>
              </a:solidFill>
              <a:latin typeface="Arial" charset="0"/>
              <a:ea typeface="ＭＳ Ｐゴシック" charset="-128"/>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tx2"/>
                </a:solidFill>
              </a:defRPr>
            </a:lvl1pPr>
          </a:lstStyle>
          <a:p>
            <a:pPr fontAlgn="base">
              <a:spcBef>
                <a:spcPct val="0"/>
              </a:spcBef>
              <a:spcAft>
                <a:spcPct val="0"/>
              </a:spcAft>
              <a:defRPr/>
            </a:pPr>
            <a:r>
              <a:rPr lang="ja-JP" altLang="en-US">
                <a:solidFill>
                  <a:srgbClr val="073E87"/>
                </a:solidFill>
                <a:latin typeface="Arial" charset="0"/>
                <a:ea typeface="ＭＳ Ｐゴシック" charset="-128"/>
              </a:rPr>
              <a:t>明治大学職業指導</a:t>
            </a: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fontAlgn="base">
              <a:spcBef>
                <a:spcPct val="0"/>
              </a:spcBef>
              <a:spcAft>
                <a:spcPct val="0"/>
              </a:spcAft>
              <a:defRPr/>
            </a:pPr>
            <a:fld id="{0B1ABA20-05EF-4625-AC8A-75920375A9A4}" type="slidenum">
              <a:rPr lang="en-US" altLang="ja-JP">
                <a:solidFill>
                  <a:srgbClr val="073E87"/>
                </a:solidFill>
                <a:latin typeface="Arial" charset="0"/>
                <a:ea typeface="ＭＳ Ｐゴシック" charset="-128"/>
              </a:rPr>
              <a:pPr fontAlgn="base">
                <a:spcBef>
                  <a:spcPct val="0"/>
                </a:spcBef>
                <a:spcAft>
                  <a:spcPct val="0"/>
                </a:spcAft>
                <a:defRPr/>
              </a:pPr>
              <a:t>‹#›</a:t>
            </a:fld>
            <a:r>
              <a:rPr lang="en-US" altLang="ja-JP">
                <a:solidFill>
                  <a:srgbClr val="073E87"/>
                </a:solidFill>
                <a:latin typeface="Arial" charset="0"/>
                <a:ea typeface="ＭＳ Ｐゴシック" charset="-128"/>
              </a:rPr>
              <a:t>No.</a:t>
            </a:r>
            <a:r>
              <a:rPr lang="ja-JP" altLang="en-US">
                <a:solidFill>
                  <a:srgbClr val="073E87"/>
                </a:solidFill>
                <a:latin typeface="Arial" charset="0"/>
                <a:ea typeface="ＭＳ Ｐゴシック" charset="-128"/>
              </a:rPr>
              <a:t>１</a:t>
            </a: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Tree>
    <p:extLst>
      <p:ext uri="{BB962C8B-B14F-4D97-AF65-F5344CB8AC3E}">
        <p14:creationId xmlns:p14="http://schemas.microsoft.com/office/powerpoint/2010/main" val="445505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a:solidFill>
                  <a:prstClr val="black"/>
                </a:solidFill>
                <a:latin typeface="Arial" charset="0"/>
                <a:ea typeface="ＭＳ Ｐゴシック" pitchFamily="50"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ea typeface="ＭＳ Ｐゴシック" charset="-128"/>
              </a:defRPr>
            </a:lvl1pPr>
          </a:lstStyle>
          <a:p>
            <a:pPr fontAlgn="base">
              <a:spcBef>
                <a:spcPct val="0"/>
              </a:spcBef>
              <a:spcAft>
                <a:spcPct val="0"/>
              </a:spcAft>
              <a:defRPr/>
            </a:pPr>
            <a:fld id="{7E5F9EF3-5F7F-4916-A3CE-E656A9F24999}" type="datetime1">
              <a:rPr lang="ja-JP" altLang="en-US" smtClean="0">
                <a:solidFill>
                  <a:srgbClr val="073E87"/>
                </a:solidFill>
                <a:latin typeface="Arial" charset="0"/>
              </a:rPr>
              <a:pPr fontAlgn="base">
                <a:spcBef>
                  <a:spcPct val="0"/>
                </a:spcBef>
                <a:spcAft>
                  <a:spcPct val="0"/>
                </a:spcAft>
                <a:defRPr/>
              </a:pPr>
              <a:t>2013/9/1</a:t>
            </a:fld>
            <a:endParaRPr lang="en-US" altLang="ja-JP">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tx2"/>
                </a:solidFill>
                <a:ea typeface="ＭＳ Ｐゴシック" charset="-128"/>
              </a:defRPr>
            </a:lvl1pPr>
          </a:lstStyle>
          <a:p>
            <a:pPr fontAlgn="base">
              <a:spcBef>
                <a:spcPct val="0"/>
              </a:spcBef>
              <a:spcAft>
                <a:spcPct val="0"/>
              </a:spcAft>
              <a:defRPr/>
            </a:pPr>
            <a:r>
              <a:rPr lang="ja-JP" altLang="en-US" smtClean="0">
                <a:solidFill>
                  <a:srgbClr val="073E87"/>
                </a:solidFill>
                <a:latin typeface="Arial" charset="0"/>
              </a:rPr>
              <a:t>労働の人間的成長</a:t>
            </a:r>
            <a:endParaRPr lang="ja-JP" alt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ea typeface="ＭＳ Ｐゴシック" charset="-128"/>
              </a:defRPr>
            </a:lvl1pPr>
          </a:lstStyle>
          <a:p>
            <a:pPr fontAlgn="base">
              <a:spcBef>
                <a:spcPct val="0"/>
              </a:spcBef>
              <a:spcAft>
                <a:spcPct val="0"/>
              </a:spcAft>
              <a:defRPr/>
            </a:pPr>
            <a:fld id="{50ACFAB7-DE36-4C7A-94DB-4619E8304A6A}" type="slidenum">
              <a:rPr lang="en-US" altLang="ja-JP">
                <a:solidFill>
                  <a:srgbClr val="073E87"/>
                </a:solidFill>
                <a:latin typeface="Arial" charset="0"/>
              </a:rPr>
              <a:pPr fontAlgn="base">
                <a:spcBef>
                  <a:spcPct val="0"/>
                </a:spcBef>
                <a:spcAft>
                  <a:spcPct val="0"/>
                </a:spcAft>
                <a:defRPr/>
              </a:pPr>
              <a:t>‹#›</a:t>
            </a:fld>
            <a:r>
              <a:rPr lang="en-US" altLang="ja-JP">
                <a:solidFill>
                  <a:srgbClr val="073E87"/>
                </a:solidFill>
                <a:latin typeface="Arial" charset="0"/>
              </a:rPr>
              <a:t>No.</a:t>
            </a:r>
            <a:r>
              <a:rPr lang="ja-JP" altLang="en-US">
                <a:solidFill>
                  <a:srgbClr val="073E87"/>
                </a:solidFill>
                <a:latin typeface="Arial" charset="0"/>
              </a:rPr>
              <a:t>１</a:t>
            </a: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Tree>
    <p:extLst>
      <p:ext uri="{BB962C8B-B14F-4D97-AF65-F5344CB8AC3E}">
        <p14:creationId xmlns:p14="http://schemas.microsoft.com/office/powerpoint/2010/main" val="23481736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A5199-6EBE-4EBB-AECA-83F8C9C488D4}" type="datetime1">
              <a:rPr lang="ja-JP" altLang="en-US" smtClean="0">
                <a:solidFill>
                  <a:prstClr val="black">
                    <a:tint val="75000"/>
                  </a:prstClr>
                </a:solidFill>
              </a:rPr>
              <a:pPr/>
              <a:t>2013/9/1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1887-4BB3-41DF-A9B4-C4A74AA3AB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38062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fontAlgn="base">
              <a:spcBef>
                <a:spcPct val="0"/>
              </a:spcBef>
              <a:spcAft>
                <a:spcPct val="0"/>
              </a:spcAft>
              <a:defRPr/>
            </a:pPr>
            <a:fld id="{56D6122D-9AAA-4210-AE29-655DECE58BC9}"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6169008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132856"/>
            <a:ext cx="8712968" cy="2160240"/>
          </a:xfrm>
        </p:spPr>
        <p:txBody>
          <a:bodyPr>
            <a:noAutofit/>
          </a:bodyPr>
          <a:lstStyle/>
          <a:p>
            <a:r>
              <a:rPr lang="ja-JP" altLang="en-US" sz="5400" dirty="0">
                <a:solidFill>
                  <a:srgbClr val="FFFF00"/>
                </a:solidFill>
              </a:rPr>
              <a:t>　</a:t>
            </a:r>
            <a:r>
              <a:rPr lang="en-US" altLang="ja-JP" sz="5400" dirty="0">
                <a:solidFill>
                  <a:srgbClr val="FFFF00"/>
                </a:solidFill>
              </a:rPr>
              <a:t>Ⅳ</a:t>
            </a:r>
            <a:r>
              <a:rPr lang="ja-JP" altLang="en-US" sz="5400" dirty="0" err="1">
                <a:solidFill>
                  <a:srgbClr val="FFFF00"/>
                </a:solidFill>
              </a:rPr>
              <a:t>．</a:t>
            </a:r>
            <a:r>
              <a:rPr lang="ja-JP" altLang="en-US" sz="5400" dirty="0">
                <a:solidFill>
                  <a:srgbClr val="FFFF00"/>
                </a:solidFill>
              </a:rPr>
              <a:t>職業訓練・実習に</a:t>
            </a:r>
            <a:r>
              <a:rPr lang="ja-JP" altLang="en-US" sz="5400" dirty="0" smtClean="0">
                <a:solidFill>
                  <a:srgbClr val="FFFF00"/>
                </a:solidFill>
              </a:rPr>
              <a:t>よる</a:t>
            </a:r>
            <a:br>
              <a:rPr lang="ja-JP" altLang="en-US" sz="5400" dirty="0" smtClean="0">
                <a:solidFill>
                  <a:srgbClr val="FFFF00"/>
                </a:solidFill>
              </a:rPr>
            </a:br>
            <a:r>
              <a:rPr lang="ja-JP" altLang="en-US" sz="5400" dirty="0" smtClean="0">
                <a:solidFill>
                  <a:srgbClr val="FFFF00"/>
                </a:solidFill>
              </a:rPr>
              <a:t>　　人間的</a:t>
            </a:r>
            <a:r>
              <a:rPr lang="ja-JP" altLang="en-US" sz="5400" dirty="0">
                <a:solidFill>
                  <a:srgbClr val="FFFF00"/>
                </a:solidFill>
              </a:rPr>
              <a:t>成長の事例</a:t>
            </a:r>
            <a:br>
              <a:rPr lang="ja-JP" altLang="en-US" sz="5400" dirty="0">
                <a:solidFill>
                  <a:srgbClr val="FFFF00"/>
                </a:solidFill>
              </a:rPr>
            </a:br>
            <a:endParaRPr kumimoji="1" lang="ja-JP" altLang="en-US" sz="5400" dirty="0">
              <a:solidFill>
                <a:srgbClr val="FFFF00"/>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2902308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10</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94"/>
            <a:ext cx="9143999" cy="6680374"/>
          </a:xfrm>
          <a:prstGeom prst="rect">
            <a:avLst/>
          </a:prstGeom>
          <a:solidFill>
            <a:srgbClr val="FFFF00"/>
          </a:solidFill>
        </p:spPr>
      </p:pic>
      <p:sp>
        <p:nvSpPr>
          <p:cNvPr id="5" name="テキスト ボックス 4"/>
          <p:cNvSpPr txBox="1"/>
          <p:nvPr/>
        </p:nvSpPr>
        <p:spPr>
          <a:xfrm>
            <a:off x="611560" y="620688"/>
            <a:ext cx="8064896" cy="1077218"/>
          </a:xfrm>
          <a:prstGeom prst="rect">
            <a:avLst/>
          </a:prstGeom>
          <a:solidFill>
            <a:srgbClr val="FFFF00"/>
          </a:solidFill>
        </p:spPr>
        <p:txBody>
          <a:bodyPr wrap="square" rtlCol="0">
            <a:spAutoFit/>
          </a:bodyPr>
          <a:lstStyle/>
          <a:p>
            <a:r>
              <a:rPr lang="ja-JP" altLang="en-US" sz="3200" b="1" dirty="0">
                <a:solidFill>
                  <a:prstClr val="black"/>
                </a:solidFill>
              </a:rPr>
              <a:t>金属成形科として短大に入学したＳ君は、制御関係、ソフト関係もマスターしたいと１年留年</a:t>
            </a:r>
          </a:p>
        </p:txBody>
      </p:sp>
      <p:sp>
        <p:nvSpPr>
          <p:cNvPr id="6" name="テキスト ボックス 5"/>
          <p:cNvSpPr txBox="1"/>
          <p:nvPr/>
        </p:nvSpPr>
        <p:spPr>
          <a:xfrm>
            <a:off x="644206" y="2132856"/>
            <a:ext cx="7848873" cy="1569660"/>
          </a:xfrm>
          <a:prstGeom prst="rect">
            <a:avLst/>
          </a:prstGeom>
          <a:solidFill>
            <a:srgbClr val="FFFF00"/>
          </a:solidFill>
        </p:spPr>
        <p:txBody>
          <a:bodyPr wrap="square" rtlCol="0">
            <a:spAutoFit/>
          </a:bodyPr>
          <a:lstStyle/>
          <a:p>
            <a:r>
              <a:rPr lang="ja-JP" altLang="en-US" sz="3200" b="1" dirty="0">
                <a:solidFill>
                  <a:srgbClr val="FF0000"/>
                </a:solidFill>
              </a:rPr>
              <a:t>改良した小型</a:t>
            </a:r>
            <a:r>
              <a:rPr lang="en-US" altLang="ja-JP" sz="3200" b="1" dirty="0">
                <a:solidFill>
                  <a:srgbClr val="FF0000"/>
                </a:solidFill>
              </a:rPr>
              <a:t>NC</a:t>
            </a:r>
            <a:r>
              <a:rPr lang="ja-JP" altLang="en-US" sz="3200" b="1" dirty="0">
                <a:solidFill>
                  <a:srgbClr val="FF0000"/>
                </a:solidFill>
              </a:rPr>
              <a:t>旋盤のパネルを作成すると、それを掲げて目星をつけていた中堅企業に面談を申し入れた</a:t>
            </a:r>
          </a:p>
        </p:txBody>
      </p:sp>
      <p:sp>
        <p:nvSpPr>
          <p:cNvPr id="7" name="正方形/長方形 6"/>
          <p:cNvSpPr/>
          <p:nvPr/>
        </p:nvSpPr>
        <p:spPr>
          <a:xfrm>
            <a:off x="545126" y="4114527"/>
            <a:ext cx="7992888" cy="1077218"/>
          </a:xfrm>
          <a:prstGeom prst="rect">
            <a:avLst/>
          </a:prstGeom>
          <a:solidFill>
            <a:srgbClr val="FFFF00"/>
          </a:solidFill>
        </p:spPr>
        <p:txBody>
          <a:bodyPr wrap="square">
            <a:spAutoFit/>
          </a:bodyPr>
          <a:lstStyle/>
          <a:p>
            <a:r>
              <a:rPr lang="ja-JP" altLang="en-US" sz="3200" b="1" dirty="0">
                <a:solidFill>
                  <a:srgbClr val="FF0000"/>
                </a:solidFill>
              </a:rPr>
              <a:t>応対した技術部長は、彼の説明に感激し、その場で</a:t>
            </a:r>
            <a:r>
              <a:rPr lang="ja-JP" altLang="en-US" sz="3200" b="1" dirty="0">
                <a:solidFill>
                  <a:srgbClr val="59B0B9">
                    <a:lumMod val="50000"/>
                  </a:srgbClr>
                </a:solidFill>
              </a:rPr>
              <a:t>４年生大学卒待遇の就職</a:t>
            </a:r>
            <a:r>
              <a:rPr lang="ja-JP" altLang="en-US" sz="3200" b="1" dirty="0">
                <a:solidFill>
                  <a:srgbClr val="FF0000"/>
                </a:solidFill>
              </a:rPr>
              <a:t>が決定した。</a:t>
            </a:r>
          </a:p>
        </p:txBody>
      </p:sp>
    </p:spTree>
    <p:extLst>
      <p:ext uri="{BB962C8B-B14F-4D97-AF65-F5344CB8AC3E}">
        <p14:creationId xmlns:p14="http://schemas.microsoft.com/office/powerpoint/2010/main" val="4933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2" y="0"/>
            <a:ext cx="9184821" cy="6858000"/>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11</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5" name="テキスト ボックス 4"/>
          <p:cNvSpPr txBox="1"/>
          <p:nvPr/>
        </p:nvSpPr>
        <p:spPr>
          <a:xfrm>
            <a:off x="1771353" y="476672"/>
            <a:ext cx="5519460" cy="584775"/>
          </a:xfrm>
          <a:prstGeom prst="rect">
            <a:avLst/>
          </a:prstGeom>
          <a:solidFill>
            <a:srgbClr val="FFFF00"/>
          </a:solidFill>
        </p:spPr>
        <p:txBody>
          <a:bodyPr wrap="none" rtlCol="0">
            <a:spAutoFit/>
          </a:bodyPr>
          <a:lstStyle/>
          <a:p>
            <a:r>
              <a:rPr lang="ja-JP" altLang="en-US" sz="3200" dirty="0">
                <a:solidFill>
                  <a:prstClr val="black"/>
                </a:solidFill>
              </a:rPr>
              <a:t>国立</a:t>
            </a:r>
            <a:r>
              <a:rPr lang="zh-CN" altLang="en-US" sz="3200" dirty="0">
                <a:solidFill>
                  <a:prstClr val="black"/>
                </a:solidFill>
              </a:rPr>
              <a:t>大学中退</a:t>
            </a:r>
            <a:r>
              <a:rPr lang="ja-JP" altLang="en-US" sz="3200" dirty="0">
                <a:solidFill>
                  <a:prstClr val="black"/>
                </a:solidFill>
              </a:rPr>
              <a:t>・訓練校修了者：</a:t>
            </a:r>
          </a:p>
        </p:txBody>
      </p:sp>
      <p:sp>
        <p:nvSpPr>
          <p:cNvPr id="8" name="テキスト ボックス 7"/>
          <p:cNvSpPr txBox="1"/>
          <p:nvPr/>
        </p:nvSpPr>
        <p:spPr>
          <a:xfrm>
            <a:off x="294706" y="1813173"/>
            <a:ext cx="8568952" cy="1077218"/>
          </a:xfrm>
          <a:prstGeom prst="rect">
            <a:avLst/>
          </a:prstGeom>
          <a:solidFill>
            <a:srgbClr val="FFFF00"/>
          </a:solidFill>
        </p:spPr>
        <p:txBody>
          <a:bodyPr wrap="square" rtlCol="0">
            <a:spAutoFit/>
          </a:bodyPr>
          <a:lstStyle/>
          <a:p>
            <a:r>
              <a:rPr lang="ja-JP" altLang="en-US" sz="3200" b="1" dirty="0">
                <a:solidFill>
                  <a:srgbClr val="FF0000"/>
                </a:solidFill>
              </a:rPr>
              <a:t>専門校では、やはり自分の興味があることなので勉強もおもしろいですし、</a:t>
            </a:r>
            <a:r>
              <a:rPr lang="en-US" altLang="ja-JP" sz="3200" b="1" dirty="0">
                <a:solidFill>
                  <a:srgbClr val="FF0000"/>
                </a:solidFill>
              </a:rPr>
              <a:t>…</a:t>
            </a:r>
            <a:r>
              <a:rPr lang="ja-JP" altLang="en-US" sz="3200" b="1" dirty="0">
                <a:solidFill>
                  <a:srgbClr val="FF0000"/>
                </a:solidFill>
              </a:rPr>
              <a:t>楽しかった</a:t>
            </a:r>
          </a:p>
        </p:txBody>
      </p:sp>
      <p:sp>
        <p:nvSpPr>
          <p:cNvPr id="9" name="テキスト ボックス 8"/>
          <p:cNvSpPr txBox="1"/>
          <p:nvPr/>
        </p:nvSpPr>
        <p:spPr>
          <a:xfrm>
            <a:off x="294706" y="3429000"/>
            <a:ext cx="8568952" cy="1077218"/>
          </a:xfrm>
          <a:prstGeom prst="rect">
            <a:avLst/>
          </a:prstGeom>
          <a:solidFill>
            <a:srgbClr val="FFFF00"/>
          </a:solidFill>
        </p:spPr>
        <p:txBody>
          <a:bodyPr wrap="square" rtlCol="0">
            <a:spAutoFit/>
          </a:bodyPr>
          <a:lstStyle/>
          <a:p>
            <a:r>
              <a:rPr lang="ja-JP" altLang="en-US" sz="3200" b="1" dirty="0">
                <a:solidFill>
                  <a:srgbClr val="FF0000"/>
                </a:solidFill>
              </a:rPr>
              <a:t>働き始めて五年間経ちましたが、</a:t>
            </a:r>
            <a:r>
              <a:rPr lang="en-US" altLang="ja-JP" sz="3200" b="1" dirty="0">
                <a:solidFill>
                  <a:srgbClr val="FF0000"/>
                </a:solidFill>
              </a:rPr>
              <a:t>…</a:t>
            </a:r>
            <a:r>
              <a:rPr lang="ja-JP" altLang="en-US" sz="3200" b="1" dirty="0">
                <a:solidFill>
                  <a:srgbClr val="FF0000"/>
                </a:solidFill>
              </a:rPr>
              <a:t>辞めることなく頑張っています</a:t>
            </a:r>
          </a:p>
        </p:txBody>
      </p:sp>
      <p:sp>
        <p:nvSpPr>
          <p:cNvPr id="10" name="テキスト ボックス 9"/>
          <p:cNvSpPr txBox="1"/>
          <p:nvPr/>
        </p:nvSpPr>
        <p:spPr>
          <a:xfrm>
            <a:off x="324034" y="5157192"/>
            <a:ext cx="8559125" cy="1077218"/>
          </a:xfrm>
          <a:prstGeom prst="rect">
            <a:avLst/>
          </a:prstGeom>
          <a:solidFill>
            <a:srgbClr val="FFFF00"/>
          </a:solidFill>
          <a:ln w="57150">
            <a:solidFill>
              <a:srgbClr val="FF0000"/>
            </a:solidFill>
          </a:ln>
        </p:spPr>
        <p:txBody>
          <a:bodyPr wrap="square" rtlCol="0">
            <a:spAutoFit/>
          </a:bodyPr>
          <a:lstStyle/>
          <a:p>
            <a:r>
              <a:rPr lang="ja-JP" altLang="en-US" sz="3200" b="1" dirty="0">
                <a:solidFill>
                  <a:prstClr val="black"/>
                </a:solidFill>
              </a:rPr>
              <a:t>自分が何をしたいか目的があれば、大学でも専門校でも違いはないと思います。</a:t>
            </a:r>
          </a:p>
        </p:txBody>
      </p:sp>
    </p:spTree>
    <p:extLst>
      <p:ext uri="{BB962C8B-B14F-4D97-AF65-F5344CB8AC3E}">
        <p14:creationId xmlns:p14="http://schemas.microsoft.com/office/powerpoint/2010/main" val="251752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12</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67544" y="188640"/>
            <a:ext cx="8229600" cy="714597"/>
          </a:xfrm>
        </p:spPr>
        <p:txBody>
          <a:bodyPr/>
          <a:lstStyle/>
          <a:p>
            <a:r>
              <a:rPr kumimoji="1" lang="ja-JP" altLang="en-US" dirty="0" smtClean="0"/>
              <a:t>職業訓練の成果</a:t>
            </a:r>
            <a:endParaRPr kumimoji="1" lang="ja-JP" altLang="en-US" dirty="0"/>
          </a:p>
        </p:txBody>
      </p:sp>
      <p:sp>
        <p:nvSpPr>
          <p:cNvPr id="5" name="テキスト ボックス 4"/>
          <p:cNvSpPr txBox="1"/>
          <p:nvPr/>
        </p:nvSpPr>
        <p:spPr>
          <a:xfrm>
            <a:off x="1021943" y="1074994"/>
            <a:ext cx="7032694" cy="1077218"/>
          </a:xfrm>
          <a:prstGeom prst="rect">
            <a:avLst/>
          </a:prstGeom>
          <a:noFill/>
        </p:spPr>
        <p:txBody>
          <a:bodyPr wrap="none" rtlCol="0">
            <a:spAutoFit/>
          </a:bodyPr>
          <a:lstStyle/>
          <a:p>
            <a:r>
              <a:rPr lang="ja-JP" altLang="en-US" sz="3200" dirty="0" smtClean="0">
                <a:solidFill>
                  <a:prstClr val="black"/>
                </a:solidFill>
              </a:rPr>
              <a:t>小林辰滋：職業訓練の現場でのできごと</a:t>
            </a:r>
          </a:p>
          <a:p>
            <a:endParaRPr lang="ja-JP" altLang="en-US" sz="3200" dirty="0">
              <a:solidFill>
                <a:prstClr val="black"/>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9" y="116632"/>
            <a:ext cx="8904043" cy="6741368"/>
          </a:xfrm>
          <a:prstGeom prst="rect">
            <a:avLst/>
          </a:prstGeom>
        </p:spPr>
      </p:pic>
      <p:sp>
        <p:nvSpPr>
          <p:cNvPr id="7" name="テキスト ボックス 6"/>
          <p:cNvSpPr txBox="1"/>
          <p:nvPr/>
        </p:nvSpPr>
        <p:spPr>
          <a:xfrm>
            <a:off x="262665" y="1111635"/>
            <a:ext cx="8629285" cy="923330"/>
          </a:xfrm>
          <a:prstGeom prst="rect">
            <a:avLst/>
          </a:prstGeom>
          <a:solidFill>
            <a:srgbClr val="FFFF00"/>
          </a:solidFill>
        </p:spPr>
        <p:txBody>
          <a:bodyPr wrap="none" rtlCol="0">
            <a:spAutoFit/>
          </a:bodyPr>
          <a:lstStyle/>
          <a:p>
            <a:r>
              <a:rPr kumimoji="1" lang="ja-JP" altLang="en-US" sz="5400" b="1" dirty="0" smtClean="0">
                <a:solidFill>
                  <a:srgbClr val="FF0000"/>
                </a:solidFill>
              </a:rPr>
              <a:t>余命１年を生きる生甲斐訓練</a:t>
            </a:r>
            <a:endParaRPr kumimoji="1" lang="ja-JP" altLang="en-US" sz="5400" b="1" dirty="0">
              <a:solidFill>
                <a:srgbClr val="FF0000"/>
              </a:solidFill>
            </a:endParaRPr>
          </a:p>
        </p:txBody>
      </p:sp>
      <p:sp>
        <p:nvSpPr>
          <p:cNvPr id="12" name="テキスト ボックス 11"/>
          <p:cNvSpPr txBox="1"/>
          <p:nvPr/>
        </p:nvSpPr>
        <p:spPr>
          <a:xfrm>
            <a:off x="373273" y="2152212"/>
            <a:ext cx="8233344" cy="923330"/>
          </a:xfrm>
          <a:prstGeom prst="rect">
            <a:avLst/>
          </a:prstGeom>
          <a:solidFill>
            <a:srgbClr val="FFFF00"/>
          </a:solidFill>
        </p:spPr>
        <p:txBody>
          <a:bodyPr wrap="none" rtlCol="0">
            <a:spAutoFit/>
          </a:bodyPr>
          <a:lstStyle/>
          <a:p>
            <a:r>
              <a:rPr kumimoji="1" lang="ja-JP" altLang="en-US" sz="5400" b="1" dirty="0" smtClean="0">
                <a:solidFill>
                  <a:srgbClr val="FF0000"/>
                </a:solidFill>
              </a:rPr>
              <a:t>企業との交流で訓練の成果</a:t>
            </a:r>
            <a:endParaRPr kumimoji="1" lang="ja-JP" altLang="en-US" sz="5400" b="1" dirty="0">
              <a:solidFill>
                <a:srgbClr val="FF0000"/>
              </a:solidFill>
            </a:endParaRPr>
          </a:p>
        </p:txBody>
      </p:sp>
      <p:sp>
        <p:nvSpPr>
          <p:cNvPr id="13" name="テキスト ボックス 12"/>
          <p:cNvSpPr txBox="1"/>
          <p:nvPr/>
        </p:nvSpPr>
        <p:spPr>
          <a:xfrm>
            <a:off x="318162" y="4437112"/>
            <a:ext cx="8345554" cy="830997"/>
          </a:xfrm>
          <a:prstGeom prst="rect">
            <a:avLst/>
          </a:prstGeom>
          <a:solidFill>
            <a:srgbClr val="FFFF00"/>
          </a:solidFill>
        </p:spPr>
        <p:txBody>
          <a:bodyPr wrap="none" rtlCol="0">
            <a:spAutoFit/>
          </a:bodyPr>
          <a:lstStyle/>
          <a:p>
            <a:r>
              <a:rPr lang="ja-JP" altLang="en-US" sz="4800" b="1" dirty="0">
                <a:solidFill>
                  <a:srgbClr val="FF0000"/>
                </a:solidFill>
              </a:rPr>
              <a:t>掃除</a:t>
            </a:r>
            <a:r>
              <a:rPr lang="ja-JP" altLang="en-US" sz="4800" b="1" dirty="0" smtClean="0">
                <a:solidFill>
                  <a:srgbClr val="FF0000"/>
                </a:solidFill>
              </a:rPr>
              <a:t>が出来るのは仕事も出来る</a:t>
            </a:r>
            <a:endParaRPr kumimoji="1" lang="ja-JP" altLang="en-US" sz="4800" b="1" dirty="0">
              <a:solidFill>
                <a:srgbClr val="FF0000"/>
              </a:solidFill>
            </a:endParaRPr>
          </a:p>
        </p:txBody>
      </p:sp>
      <p:sp>
        <p:nvSpPr>
          <p:cNvPr id="14" name="テキスト ボックス 13"/>
          <p:cNvSpPr txBox="1"/>
          <p:nvPr/>
        </p:nvSpPr>
        <p:spPr>
          <a:xfrm>
            <a:off x="373273" y="5589240"/>
            <a:ext cx="8363187" cy="923330"/>
          </a:xfrm>
          <a:prstGeom prst="rect">
            <a:avLst/>
          </a:prstGeom>
          <a:solidFill>
            <a:srgbClr val="FFFF00"/>
          </a:solidFill>
        </p:spPr>
        <p:txBody>
          <a:bodyPr wrap="none" rtlCol="0">
            <a:spAutoFit/>
          </a:bodyPr>
          <a:lstStyle/>
          <a:p>
            <a:r>
              <a:rPr lang="ja-JP" altLang="en-US" sz="5400" b="1" dirty="0">
                <a:solidFill>
                  <a:srgbClr val="FF0000"/>
                </a:solidFill>
              </a:rPr>
              <a:t>コミュニケーション</a:t>
            </a:r>
            <a:r>
              <a:rPr lang="ja-JP" altLang="en-US" sz="5400" b="1" dirty="0" smtClean="0">
                <a:solidFill>
                  <a:srgbClr val="FF0000"/>
                </a:solidFill>
              </a:rPr>
              <a:t>より仕事力</a:t>
            </a:r>
            <a:endParaRPr kumimoji="1" lang="ja-JP" altLang="en-US" sz="5400" b="1" dirty="0">
              <a:solidFill>
                <a:srgbClr val="FF0000"/>
              </a:solidFill>
            </a:endParaRPr>
          </a:p>
        </p:txBody>
      </p:sp>
      <p:sp>
        <p:nvSpPr>
          <p:cNvPr id="15" name="テキスト ボックス 14"/>
          <p:cNvSpPr txBox="1"/>
          <p:nvPr/>
        </p:nvSpPr>
        <p:spPr>
          <a:xfrm>
            <a:off x="373273" y="3198823"/>
            <a:ext cx="5825634" cy="923330"/>
          </a:xfrm>
          <a:prstGeom prst="rect">
            <a:avLst/>
          </a:prstGeom>
          <a:solidFill>
            <a:srgbClr val="FFFF00"/>
          </a:solidFill>
        </p:spPr>
        <p:txBody>
          <a:bodyPr wrap="none" rtlCol="0">
            <a:spAutoFit/>
          </a:bodyPr>
          <a:lstStyle/>
          <a:p>
            <a:r>
              <a:rPr kumimoji="1" lang="ja-JP" altLang="en-US" sz="5400" b="1" dirty="0" smtClean="0">
                <a:solidFill>
                  <a:srgbClr val="FF0000"/>
                </a:solidFill>
              </a:rPr>
              <a:t>人を明るくする訓練</a:t>
            </a:r>
            <a:endParaRPr kumimoji="1" lang="ja-JP" altLang="en-US" sz="5400" b="1" dirty="0">
              <a:solidFill>
                <a:srgbClr val="FF0000"/>
              </a:solidFill>
            </a:endParaRPr>
          </a:p>
        </p:txBody>
      </p:sp>
    </p:spTree>
    <p:extLst>
      <p:ext uri="{BB962C8B-B14F-4D97-AF65-F5344CB8AC3E}">
        <p14:creationId xmlns:p14="http://schemas.microsoft.com/office/powerpoint/2010/main" val="26465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90" y="188640"/>
            <a:ext cx="8789817" cy="6480720"/>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13</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5" name="テキスト ボックス 4"/>
          <p:cNvSpPr txBox="1"/>
          <p:nvPr/>
        </p:nvSpPr>
        <p:spPr>
          <a:xfrm>
            <a:off x="611560" y="836712"/>
            <a:ext cx="8117928" cy="646331"/>
          </a:xfrm>
          <a:prstGeom prst="rect">
            <a:avLst/>
          </a:prstGeom>
          <a:solidFill>
            <a:srgbClr val="FFFF00"/>
          </a:solidFill>
        </p:spPr>
        <p:txBody>
          <a:bodyPr wrap="none" rtlCol="0">
            <a:spAutoFit/>
          </a:bodyPr>
          <a:lstStyle/>
          <a:p>
            <a:r>
              <a:rPr lang="ja-JP" altLang="en-US" sz="3600" b="1" dirty="0">
                <a:solidFill>
                  <a:prstClr val="black"/>
                </a:solidFill>
              </a:rPr>
              <a:t>中卒訓練生：地場産業の起業から作家へ</a:t>
            </a:r>
          </a:p>
        </p:txBody>
      </p:sp>
      <p:sp>
        <p:nvSpPr>
          <p:cNvPr id="8" name="テキスト ボックス 7"/>
          <p:cNvSpPr txBox="1"/>
          <p:nvPr/>
        </p:nvSpPr>
        <p:spPr>
          <a:xfrm>
            <a:off x="727447" y="2388551"/>
            <a:ext cx="8024481" cy="1077218"/>
          </a:xfrm>
          <a:prstGeom prst="rect">
            <a:avLst/>
          </a:prstGeom>
          <a:solidFill>
            <a:srgbClr val="FFFF00"/>
          </a:solidFill>
        </p:spPr>
        <p:txBody>
          <a:bodyPr wrap="square" rtlCol="0">
            <a:spAutoFit/>
          </a:bodyPr>
          <a:lstStyle/>
          <a:p>
            <a:r>
              <a:rPr lang="ja-JP" altLang="en-US" sz="3200" b="1" dirty="0">
                <a:solidFill>
                  <a:srgbClr val="FF0000"/>
                </a:solidFill>
              </a:rPr>
              <a:t>独立後、高岡地場産業の鋳造業の要である原型士として高岡銅器産業の発展に寄与</a:t>
            </a:r>
          </a:p>
        </p:txBody>
      </p:sp>
      <p:sp>
        <p:nvSpPr>
          <p:cNvPr id="9" name="正方形/長方形 8"/>
          <p:cNvSpPr/>
          <p:nvPr/>
        </p:nvSpPr>
        <p:spPr>
          <a:xfrm>
            <a:off x="727447" y="4213296"/>
            <a:ext cx="7932206" cy="1077218"/>
          </a:xfrm>
          <a:prstGeom prst="rect">
            <a:avLst/>
          </a:prstGeom>
          <a:solidFill>
            <a:srgbClr val="FFFF00"/>
          </a:solidFill>
        </p:spPr>
        <p:txBody>
          <a:bodyPr wrap="square">
            <a:spAutoFit/>
          </a:bodyPr>
          <a:lstStyle/>
          <a:p>
            <a:r>
              <a:rPr lang="ja-JP" altLang="en-US" sz="3200" b="1" dirty="0">
                <a:solidFill>
                  <a:srgbClr val="FF0000"/>
                </a:solidFill>
              </a:rPr>
              <a:t>高岡市および雇用能力開発機構による</a:t>
            </a:r>
            <a:r>
              <a:rPr lang="ja-JP" altLang="en-US" sz="3200" b="1" dirty="0">
                <a:solidFill>
                  <a:srgbClr val="59B0B9">
                    <a:lumMod val="50000"/>
                  </a:srgbClr>
                </a:solidFill>
              </a:rPr>
              <a:t>後継者育成事業</a:t>
            </a:r>
            <a:r>
              <a:rPr lang="ja-JP" altLang="en-US" sz="3200" b="1" dirty="0">
                <a:solidFill>
                  <a:srgbClr val="FF0000"/>
                </a:solidFill>
              </a:rPr>
              <a:t>に数多くの協力</a:t>
            </a:r>
          </a:p>
        </p:txBody>
      </p:sp>
    </p:spTree>
    <p:extLst>
      <p:ext uri="{BB962C8B-B14F-4D97-AF65-F5344CB8AC3E}">
        <p14:creationId xmlns:p14="http://schemas.microsoft.com/office/powerpoint/2010/main" val="34109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116"/>
            <a:ext cx="9144000" cy="5294883"/>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14</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67544" y="188640"/>
            <a:ext cx="8229600" cy="714597"/>
          </a:xfrm>
        </p:spPr>
        <p:txBody>
          <a:bodyPr/>
          <a:lstStyle/>
          <a:p>
            <a:r>
              <a:rPr kumimoji="1" lang="ja-JP" altLang="en-US" dirty="0" smtClean="0"/>
              <a:t>職業訓練利用者の声</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9" y="131030"/>
            <a:ext cx="9085422" cy="6449342"/>
          </a:xfrm>
          <a:prstGeom prst="rect">
            <a:avLst/>
          </a:prstGeom>
        </p:spPr>
      </p:pic>
      <p:sp>
        <p:nvSpPr>
          <p:cNvPr id="5" name="テキスト ボックス 4"/>
          <p:cNvSpPr txBox="1"/>
          <p:nvPr/>
        </p:nvSpPr>
        <p:spPr>
          <a:xfrm>
            <a:off x="1009967" y="2116740"/>
            <a:ext cx="7124066" cy="1077218"/>
          </a:xfrm>
          <a:prstGeom prst="rect">
            <a:avLst/>
          </a:prstGeom>
          <a:solidFill>
            <a:srgbClr val="FFFF00"/>
          </a:solidFill>
        </p:spPr>
        <p:txBody>
          <a:bodyPr wrap="none" rtlCol="0">
            <a:spAutoFit/>
          </a:bodyPr>
          <a:lstStyle/>
          <a:p>
            <a:r>
              <a:rPr lang="ja-JP" altLang="en-US" sz="3200" dirty="0" smtClean="0">
                <a:solidFill>
                  <a:prstClr val="black"/>
                </a:solidFill>
              </a:rPr>
              <a:t>住宅リフォーム科　平成２４年６月修了生：</a:t>
            </a:r>
          </a:p>
          <a:p>
            <a:r>
              <a:rPr lang="ja-JP" altLang="en-US" sz="3200" dirty="0" smtClean="0">
                <a:solidFill>
                  <a:prstClr val="black"/>
                </a:solidFill>
              </a:rPr>
              <a:t>異なる営業職に就職</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9" y="120414"/>
            <a:ext cx="9126365" cy="6350978"/>
          </a:xfrm>
          <a:prstGeom prst="rect">
            <a:avLst/>
          </a:prstGeom>
        </p:spPr>
      </p:pic>
      <p:sp>
        <p:nvSpPr>
          <p:cNvPr id="6" name="テキスト ボックス 5"/>
          <p:cNvSpPr txBox="1"/>
          <p:nvPr/>
        </p:nvSpPr>
        <p:spPr>
          <a:xfrm>
            <a:off x="611560" y="3295903"/>
            <a:ext cx="8175636" cy="1077218"/>
          </a:xfrm>
          <a:prstGeom prst="rect">
            <a:avLst/>
          </a:prstGeom>
          <a:solidFill>
            <a:srgbClr val="FFFF00"/>
          </a:solidFill>
        </p:spPr>
        <p:txBody>
          <a:bodyPr wrap="none" rtlCol="0">
            <a:spAutoFit/>
          </a:bodyPr>
          <a:lstStyle/>
          <a:p>
            <a:r>
              <a:rPr lang="ja-JP" altLang="en-US" sz="3200" dirty="0">
                <a:solidFill>
                  <a:prstClr val="black"/>
                </a:solidFill>
              </a:rPr>
              <a:t>生産システム技術科　平成２３年度</a:t>
            </a:r>
            <a:r>
              <a:rPr lang="ja-JP" altLang="en-US" sz="3200" dirty="0" smtClean="0">
                <a:solidFill>
                  <a:prstClr val="black"/>
                </a:solidFill>
              </a:rPr>
              <a:t>２月修了生：</a:t>
            </a:r>
          </a:p>
          <a:p>
            <a:r>
              <a:rPr lang="ja-JP" altLang="en-US" sz="3200" dirty="0" smtClean="0">
                <a:solidFill>
                  <a:prstClr val="black"/>
                </a:solidFill>
              </a:rPr>
              <a:t>学ぶことを忘れず、精進したい</a:t>
            </a:r>
          </a:p>
        </p:txBody>
      </p:sp>
    </p:spTree>
    <p:extLst>
      <p:ext uri="{BB962C8B-B14F-4D97-AF65-F5344CB8AC3E}">
        <p14:creationId xmlns:p14="http://schemas.microsoft.com/office/powerpoint/2010/main" val="10173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8" y="0"/>
            <a:ext cx="8951088" cy="6841111"/>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15</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08014" y="548680"/>
            <a:ext cx="8229600" cy="1722709"/>
          </a:xfrm>
          <a:solidFill>
            <a:srgbClr val="FFFF00"/>
          </a:solidFill>
        </p:spPr>
        <p:txBody>
          <a:bodyPr/>
          <a:lstStyle/>
          <a:p>
            <a:r>
              <a:rPr kumimoji="1" lang="ja-JP" altLang="en-US" b="1" dirty="0" smtClean="0">
                <a:solidFill>
                  <a:schemeClr val="tx1"/>
                </a:solidFill>
              </a:rPr>
              <a:t>「企業人スクール」による新技術者の早期育成</a:t>
            </a:r>
            <a:endParaRPr kumimoji="1" lang="ja-JP" altLang="en-US" b="1" dirty="0">
              <a:solidFill>
                <a:schemeClr val="tx1"/>
              </a:solidFill>
            </a:endParaRPr>
          </a:p>
        </p:txBody>
      </p:sp>
      <p:sp>
        <p:nvSpPr>
          <p:cNvPr id="7" name="テキスト ボックス 6"/>
          <p:cNvSpPr txBox="1"/>
          <p:nvPr/>
        </p:nvSpPr>
        <p:spPr>
          <a:xfrm>
            <a:off x="348484" y="2469497"/>
            <a:ext cx="8424936" cy="1384995"/>
          </a:xfrm>
          <a:prstGeom prst="rect">
            <a:avLst/>
          </a:prstGeom>
          <a:solidFill>
            <a:srgbClr val="FFFF00"/>
          </a:solidFill>
        </p:spPr>
        <p:txBody>
          <a:bodyPr wrap="square" rtlCol="0">
            <a:spAutoFit/>
          </a:bodyPr>
          <a:lstStyle/>
          <a:p>
            <a:r>
              <a:rPr lang="ja-JP" altLang="en-US" sz="2800" b="1" dirty="0">
                <a:solidFill>
                  <a:srgbClr val="FF0000"/>
                </a:solidFill>
              </a:rPr>
              <a:t>企業人スクールの１コースとして、（社）日本金型工業会と連携し、１１社の従業員に対し「ＩＴ支援によるプラスティック金型の設計・製作と射出成形技術」を実施した。</a:t>
            </a:r>
          </a:p>
        </p:txBody>
      </p:sp>
      <p:sp>
        <p:nvSpPr>
          <p:cNvPr id="8" name="テキスト ボックス 7"/>
          <p:cNvSpPr txBox="1"/>
          <p:nvPr/>
        </p:nvSpPr>
        <p:spPr>
          <a:xfrm>
            <a:off x="408014" y="4077072"/>
            <a:ext cx="8305876" cy="1384995"/>
          </a:xfrm>
          <a:prstGeom prst="rect">
            <a:avLst/>
          </a:prstGeom>
          <a:solidFill>
            <a:srgbClr val="FFFF00"/>
          </a:solidFill>
        </p:spPr>
        <p:txBody>
          <a:bodyPr wrap="square" rtlCol="0">
            <a:spAutoFit/>
          </a:bodyPr>
          <a:lstStyle/>
          <a:p>
            <a:r>
              <a:rPr lang="ja-JP" altLang="en-US" sz="2800" b="1" dirty="0">
                <a:solidFill>
                  <a:srgbClr val="FF0000"/>
                </a:solidFill>
              </a:rPr>
              <a:t>この技術習得により製造コストや工期の削減が可能となった。</a:t>
            </a:r>
            <a:endParaRPr lang="en-US" altLang="ja-JP" sz="2800" b="1" dirty="0">
              <a:solidFill>
                <a:srgbClr val="FF0000"/>
              </a:solidFill>
            </a:endParaRPr>
          </a:p>
          <a:p>
            <a:r>
              <a:rPr lang="ja-JP" altLang="en-US" sz="2800" b="1" dirty="0">
                <a:solidFill>
                  <a:srgbClr val="FF0000"/>
                </a:solidFill>
              </a:rPr>
              <a:t>また、若年金型技術者の早期育成等に役立っている。</a:t>
            </a:r>
          </a:p>
        </p:txBody>
      </p:sp>
    </p:spTree>
    <p:extLst>
      <p:ext uri="{BB962C8B-B14F-4D97-AF65-F5344CB8AC3E}">
        <p14:creationId xmlns:p14="http://schemas.microsoft.com/office/powerpoint/2010/main" val="30747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16</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67544" y="188640"/>
            <a:ext cx="8229600" cy="714597"/>
          </a:xfrm>
        </p:spPr>
        <p:txBody>
          <a:bodyPr/>
          <a:lstStyle/>
          <a:p>
            <a:r>
              <a:rPr kumimoji="1" lang="ja-JP" altLang="en-US" dirty="0" smtClean="0"/>
              <a:t>職業訓練の成果</a:t>
            </a:r>
            <a:endParaRPr kumimoji="1" lang="ja-JP" altLang="en-US" dirty="0"/>
          </a:p>
        </p:txBody>
      </p:sp>
      <p:sp>
        <p:nvSpPr>
          <p:cNvPr id="5" name="テキスト ボックス 4"/>
          <p:cNvSpPr txBox="1"/>
          <p:nvPr/>
        </p:nvSpPr>
        <p:spPr>
          <a:xfrm>
            <a:off x="1691680" y="1084738"/>
            <a:ext cx="5290231" cy="1077218"/>
          </a:xfrm>
          <a:prstGeom prst="rect">
            <a:avLst/>
          </a:prstGeom>
          <a:noFill/>
        </p:spPr>
        <p:txBody>
          <a:bodyPr wrap="none" rtlCol="0">
            <a:spAutoFit/>
          </a:bodyPr>
          <a:lstStyle/>
          <a:p>
            <a:r>
              <a:rPr lang="ja-JP" altLang="en-US" sz="3200" dirty="0" smtClean="0">
                <a:solidFill>
                  <a:prstClr val="black"/>
                </a:solidFill>
              </a:rPr>
              <a:t>水谷宏：職業教育訓練の側面</a:t>
            </a:r>
          </a:p>
          <a:p>
            <a:endParaRPr lang="ja-JP" altLang="en-US" sz="3200" dirty="0">
              <a:solidFill>
                <a:prstClr val="black"/>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5" y="205754"/>
            <a:ext cx="8859181" cy="6652246"/>
          </a:xfrm>
          <a:prstGeom prst="rect">
            <a:avLst/>
          </a:prstGeom>
        </p:spPr>
      </p:pic>
      <p:sp>
        <p:nvSpPr>
          <p:cNvPr id="7" name="テキスト ボックス 6"/>
          <p:cNvSpPr txBox="1"/>
          <p:nvPr/>
        </p:nvSpPr>
        <p:spPr>
          <a:xfrm>
            <a:off x="58187" y="3284984"/>
            <a:ext cx="8977138" cy="707886"/>
          </a:xfrm>
          <a:prstGeom prst="rect">
            <a:avLst/>
          </a:prstGeom>
          <a:solidFill>
            <a:srgbClr val="FFFF00"/>
          </a:solidFill>
        </p:spPr>
        <p:txBody>
          <a:bodyPr wrap="none" rtlCol="0">
            <a:spAutoFit/>
          </a:bodyPr>
          <a:lstStyle/>
          <a:p>
            <a:r>
              <a:rPr lang="ja-JP" altLang="en-US" sz="4000" b="1" dirty="0" smtClean="0">
                <a:solidFill>
                  <a:srgbClr val="FF0000"/>
                </a:solidFill>
              </a:rPr>
              <a:t>個別指導を徹底したモジュール訓練方式</a:t>
            </a:r>
            <a:endParaRPr lang="ja-JP" altLang="en-US" sz="4000" b="1" dirty="0">
              <a:solidFill>
                <a:srgbClr val="FF0000"/>
              </a:solidFill>
            </a:endParaRPr>
          </a:p>
        </p:txBody>
      </p:sp>
      <p:sp>
        <p:nvSpPr>
          <p:cNvPr id="8" name="テキスト ボックス 7"/>
          <p:cNvSpPr txBox="1"/>
          <p:nvPr/>
        </p:nvSpPr>
        <p:spPr>
          <a:xfrm>
            <a:off x="238557" y="2161956"/>
            <a:ext cx="8196475" cy="707886"/>
          </a:xfrm>
          <a:prstGeom prst="rect">
            <a:avLst/>
          </a:prstGeom>
          <a:solidFill>
            <a:srgbClr val="FFFF00"/>
          </a:solidFill>
        </p:spPr>
        <p:txBody>
          <a:bodyPr wrap="none" rtlCol="0">
            <a:spAutoFit/>
          </a:bodyPr>
          <a:lstStyle/>
          <a:p>
            <a:r>
              <a:rPr lang="ja-JP" altLang="en-US" sz="4000" b="1" dirty="0" smtClean="0">
                <a:solidFill>
                  <a:srgbClr val="FF0000"/>
                </a:solidFill>
              </a:rPr>
              <a:t>完成品へつなげていくＡＢＢ訓練方式</a:t>
            </a:r>
            <a:endParaRPr lang="ja-JP" altLang="en-US" sz="4000" b="1" dirty="0">
              <a:solidFill>
                <a:srgbClr val="FF0000"/>
              </a:solidFill>
            </a:endParaRPr>
          </a:p>
        </p:txBody>
      </p:sp>
      <p:sp>
        <p:nvSpPr>
          <p:cNvPr id="9" name="テキスト ボックス 8"/>
          <p:cNvSpPr txBox="1"/>
          <p:nvPr/>
        </p:nvSpPr>
        <p:spPr>
          <a:xfrm>
            <a:off x="1949762" y="977016"/>
            <a:ext cx="4774064" cy="646331"/>
          </a:xfrm>
          <a:prstGeom prst="rect">
            <a:avLst/>
          </a:prstGeom>
          <a:solidFill>
            <a:srgbClr val="FFFF00"/>
          </a:solidFill>
        </p:spPr>
        <p:txBody>
          <a:bodyPr wrap="none" rtlCol="0">
            <a:spAutoFit/>
          </a:bodyPr>
          <a:lstStyle/>
          <a:p>
            <a:r>
              <a:rPr lang="ja-JP" altLang="en-US" sz="3600" b="1" dirty="0" smtClean="0">
                <a:solidFill>
                  <a:prstClr val="black"/>
                </a:solidFill>
              </a:rPr>
              <a:t>職業訓練の方法的利点</a:t>
            </a:r>
            <a:endParaRPr lang="ja-JP" altLang="en-US" sz="3600" b="1" dirty="0">
              <a:solidFill>
                <a:prstClr val="black"/>
              </a:solidFill>
            </a:endParaRPr>
          </a:p>
        </p:txBody>
      </p:sp>
      <p:sp>
        <p:nvSpPr>
          <p:cNvPr id="10" name="テキスト ボックス 9"/>
          <p:cNvSpPr txBox="1"/>
          <p:nvPr/>
        </p:nvSpPr>
        <p:spPr>
          <a:xfrm>
            <a:off x="850765" y="4725144"/>
            <a:ext cx="7205819" cy="769441"/>
          </a:xfrm>
          <a:prstGeom prst="rect">
            <a:avLst/>
          </a:prstGeom>
          <a:solidFill>
            <a:srgbClr val="FFFF00"/>
          </a:solidFill>
        </p:spPr>
        <p:txBody>
          <a:bodyPr wrap="none" rtlCol="0">
            <a:spAutoFit/>
          </a:bodyPr>
          <a:lstStyle/>
          <a:p>
            <a:r>
              <a:rPr lang="ja-JP" altLang="en-US" sz="4400" b="1" dirty="0" smtClean="0">
                <a:solidFill>
                  <a:srgbClr val="FF0000"/>
                </a:solidFill>
              </a:rPr>
              <a:t>“ものづくり“による人間的指導</a:t>
            </a:r>
            <a:endParaRPr lang="ja-JP" altLang="en-US" sz="4400" b="1" dirty="0">
              <a:solidFill>
                <a:srgbClr val="FF0000"/>
              </a:solidFill>
            </a:endParaRPr>
          </a:p>
        </p:txBody>
      </p:sp>
    </p:spTree>
    <p:extLst>
      <p:ext uri="{BB962C8B-B14F-4D97-AF65-F5344CB8AC3E}">
        <p14:creationId xmlns:p14="http://schemas.microsoft.com/office/powerpoint/2010/main" val="41862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2" y="0"/>
            <a:ext cx="9008531" cy="6669360"/>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17</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362664" y="764704"/>
            <a:ext cx="8229600" cy="1584176"/>
          </a:xfrm>
          <a:solidFill>
            <a:srgbClr val="FFFF00"/>
          </a:solidFill>
        </p:spPr>
        <p:txBody>
          <a:bodyPr/>
          <a:lstStyle/>
          <a:p>
            <a:r>
              <a:rPr lang="ja-JP" altLang="en-US" sz="4000" b="1" dirty="0">
                <a:solidFill>
                  <a:schemeClr val="tx1"/>
                </a:solidFill>
              </a:rPr>
              <a:t>ベテラン指導員から</a:t>
            </a:r>
            <a:r>
              <a:rPr lang="ja-JP" altLang="en-US" sz="4000" b="1" dirty="0" smtClean="0">
                <a:solidFill>
                  <a:schemeClr val="tx1"/>
                </a:solidFill>
              </a:rPr>
              <a:t>学んだ</a:t>
            </a:r>
            <a:r>
              <a:rPr lang="en-US" altLang="ja-JP" sz="4000" b="1" dirty="0" smtClean="0">
                <a:solidFill>
                  <a:schemeClr val="tx1"/>
                </a:solidFill>
              </a:rPr>
              <a:t/>
            </a:r>
            <a:br>
              <a:rPr lang="en-US" altLang="ja-JP" sz="4000" b="1" dirty="0" smtClean="0">
                <a:solidFill>
                  <a:schemeClr val="tx1"/>
                </a:solidFill>
              </a:rPr>
            </a:br>
            <a:r>
              <a:rPr lang="ja-JP" altLang="en-US" sz="4000" b="1" dirty="0" err="1" smtClean="0">
                <a:solidFill>
                  <a:schemeClr val="tx1"/>
                </a:solidFill>
              </a:rPr>
              <a:t>障</a:t>
            </a:r>
            <a:r>
              <a:rPr lang="ja-JP" altLang="en-US" sz="4000" b="1" dirty="0" err="1">
                <a:solidFill>
                  <a:schemeClr val="tx1"/>
                </a:solidFill>
              </a:rPr>
              <a:t>がい</a:t>
            </a:r>
            <a:r>
              <a:rPr lang="ja-JP" altLang="en-US" sz="4000" b="1" dirty="0">
                <a:solidFill>
                  <a:schemeClr val="tx1"/>
                </a:solidFill>
              </a:rPr>
              <a:t>者訓練</a:t>
            </a:r>
            <a:endParaRPr kumimoji="1" lang="ja-JP" altLang="en-US" sz="4000" b="1" dirty="0">
              <a:solidFill>
                <a:schemeClr val="tx1"/>
              </a:solidFill>
            </a:endParaRPr>
          </a:p>
        </p:txBody>
      </p:sp>
      <p:sp>
        <p:nvSpPr>
          <p:cNvPr id="8" name="正方形/長方形 7"/>
          <p:cNvSpPr/>
          <p:nvPr/>
        </p:nvSpPr>
        <p:spPr>
          <a:xfrm>
            <a:off x="453221" y="3068960"/>
            <a:ext cx="8208912" cy="1569660"/>
          </a:xfrm>
          <a:prstGeom prst="rect">
            <a:avLst/>
          </a:prstGeom>
          <a:solidFill>
            <a:srgbClr val="FFFF00"/>
          </a:solidFill>
        </p:spPr>
        <p:txBody>
          <a:bodyPr wrap="square">
            <a:spAutoFit/>
          </a:bodyPr>
          <a:lstStyle/>
          <a:p>
            <a:r>
              <a:rPr lang="ja-JP" altLang="en-US" sz="3200" b="1" dirty="0">
                <a:solidFill>
                  <a:srgbClr val="FF0000"/>
                </a:solidFill>
              </a:rPr>
              <a:t>職業人として生活していく上での将来像を見据え、障害者の人生をつくり直す真剣勝負のやりとりが交わされる。</a:t>
            </a:r>
          </a:p>
        </p:txBody>
      </p:sp>
      <p:sp>
        <p:nvSpPr>
          <p:cNvPr id="9" name="正方形/長方形 8"/>
          <p:cNvSpPr/>
          <p:nvPr/>
        </p:nvSpPr>
        <p:spPr>
          <a:xfrm>
            <a:off x="2191677" y="5085184"/>
            <a:ext cx="4732000" cy="584775"/>
          </a:xfrm>
          <a:prstGeom prst="rect">
            <a:avLst/>
          </a:prstGeom>
          <a:solidFill>
            <a:srgbClr val="FFFF00"/>
          </a:solidFill>
          <a:ln w="57150">
            <a:solidFill>
              <a:schemeClr val="tx1"/>
            </a:solidFill>
          </a:ln>
        </p:spPr>
        <p:txBody>
          <a:bodyPr wrap="square">
            <a:spAutoFit/>
          </a:bodyPr>
          <a:lstStyle/>
          <a:p>
            <a:r>
              <a:rPr lang="ja-JP" altLang="en-US" sz="3200" b="1" dirty="0">
                <a:solidFill>
                  <a:srgbClr val="FF0000"/>
                </a:solidFill>
              </a:rPr>
              <a:t>職業訓練の原点の確認</a:t>
            </a:r>
          </a:p>
        </p:txBody>
      </p:sp>
    </p:spTree>
    <p:extLst>
      <p:ext uri="{BB962C8B-B14F-4D97-AF65-F5344CB8AC3E}">
        <p14:creationId xmlns:p14="http://schemas.microsoft.com/office/powerpoint/2010/main" val="26195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B5E2025-0789-433B-8897-69D1626A1568}" type="slidenum">
              <a:rPr lang="en-US" altLang="ja-JP" smtClean="0">
                <a:solidFill>
                  <a:srgbClr val="000000"/>
                </a:solidFill>
              </a:rPr>
              <a:pPr eaLnBrk="1" hangingPunct="1"/>
              <a:t>18</a:t>
            </a:fld>
            <a:endParaRPr lang="en-US" altLang="ja-JP" smtClean="0">
              <a:solidFill>
                <a:srgbClr val="000000"/>
              </a:solidFill>
            </a:endParaRPr>
          </a:p>
        </p:txBody>
      </p:sp>
      <p:sp>
        <p:nvSpPr>
          <p:cNvPr id="59395" name="Rectangle 2"/>
          <p:cNvSpPr>
            <a:spLocks noGrp="1" noChangeArrowheads="1"/>
          </p:cNvSpPr>
          <p:nvPr>
            <p:ph type="title"/>
          </p:nvPr>
        </p:nvSpPr>
        <p:spPr/>
        <p:txBody>
          <a:bodyPr/>
          <a:lstStyle/>
          <a:p>
            <a:pPr eaLnBrk="1" hangingPunct="1"/>
            <a:r>
              <a:rPr lang="ja-JP" altLang="en-US" dirty="0" smtClean="0"/>
              <a:t>「職業訓練」は教育観を変える</a:t>
            </a:r>
          </a:p>
        </p:txBody>
      </p:sp>
      <p:pic>
        <p:nvPicPr>
          <p:cNvPr id="59396" name="Picture 4" descr="職業訓練観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15388"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531224" y="836712"/>
            <a:ext cx="8217240" cy="6480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6" name="正方形/長方形 5"/>
          <p:cNvSpPr/>
          <p:nvPr/>
        </p:nvSpPr>
        <p:spPr bwMode="auto">
          <a:xfrm>
            <a:off x="2267744" y="4149080"/>
            <a:ext cx="1656128" cy="6480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7" name="正方形/長方形 6"/>
          <p:cNvSpPr/>
          <p:nvPr/>
        </p:nvSpPr>
        <p:spPr bwMode="auto">
          <a:xfrm>
            <a:off x="7380312" y="4149080"/>
            <a:ext cx="1080120" cy="6480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8" name="正方形/長方形 7"/>
          <p:cNvSpPr/>
          <p:nvPr/>
        </p:nvSpPr>
        <p:spPr bwMode="auto">
          <a:xfrm>
            <a:off x="683624" y="989112"/>
            <a:ext cx="8064840" cy="71169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9" name="正方形/長方形 8"/>
          <p:cNvSpPr/>
          <p:nvPr/>
        </p:nvSpPr>
        <p:spPr bwMode="auto">
          <a:xfrm>
            <a:off x="323528" y="1484784"/>
            <a:ext cx="2304256" cy="86409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10" name="正方形/長方形 9"/>
          <p:cNvSpPr/>
          <p:nvPr/>
        </p:nvSpPr>
        <p:spPr bwMode="auto">
          <a:xfrm>
            <a:off x="6300192" y="1700808"/>
            <a:ext cx="2448272" cy="6480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11" name="正方形/長方形 10"/>
          <p:cNvSpPr/>
          <p:nvPr/>
        </p:nvSpPr>
        <p:spPr bwMode="auto">
          <a:xfrm>
            <a:off x="1760388" y="2124236"/>
            <a:ext cx="6844060" cy="7287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3" name="四角形吹き出し 2"/>
          <p:cNvSpPr/>
          <p:nvPr/>
        </p:nvSpPr>
        <p:spPr bwMode="auto">
          <a:xfrm>
            <a:off x="1977776" y="682788"/>
            <a:ext cx="2450208" cy="612648"/>
          </a:xfrm>
          <a:prstGeom prst="wedgeRectCallout">
            <a:avLst>
              <a:gd name="adj1" fmla="val -61551"/>
              <a:gd name="adj2" fmla="val 112251"/>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800" b="1" dirty="0">
                <a:solidFill>
                  <a:srgbClr val="FF0000"/>
                </a:solidFill>
              </a:rPr>
              <a:t>平成１０年以前</a:t>
            </a:r>
          </a:p>
        </p:txBody>
      </p:sp>
    </p:spTree>
    <p:extLst>
      <p:ext uri="{BB962C8B-B14F-4D97-AF65-F5344CB8AC3E}">
        <p14:creationId xmlns:p14="http://schemas.microsoft.com/office/powerpoint/2010/main" val="281205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500"/>
                                        <p:tgtEl>
                                          <p:spTgt spid="59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19672" y="332656"/>
            <a:ext cx="5832648" cy="820688"/>
          </a:xfrm>
          <a:solidFill>
            <a:srgbClr val="FFFF00"/>
          </a:solidFill>
        </p:spPr>
        <p:txBody>
          <a:bodyPr/>
          <a:lstStyle/>
          <a:p>
            <a:r>
              <a:rPr kumimoji="1" lang="ja-JP" altLang="en-US" b="1" dirty="0" smtClean="0">
                <a:solidFill>
                  <a:schemeClr val="tx1"/>
                </a:solidFill>
              </a:rPr>
              <a:t>職業訓練の意義</a:t>
            </a:r>
            <a:endParaRPr kumimoji="1" lang="ja-JP" altLang="en-US" b="1" dirty="0">
              <a:solidFill>
                <a:schemeClr val="tx1"/>
              </a:solidFill>
            </a:endParaRPr>
          </a:p>
        </p:txBody>
      </p:sp>
      <p:sp>
        <p:nvSpPr>
          <p:cNvPr id="3" name="サブタイトル 2"/>
          <p:cNvSpPr>
            <a:spLocks noGrp="1"/>
          </p:cNvSpPr>
          <p:nvPr>
            <p:ph type="subTitle" idx="1"/>
          </p:nvPr>
        </p:nvSpPr>
        <p:spPr>
          <a:xfrm>
            <a:off x="1475656" y="1268760"/>
            <a:ext cx="6840760" cy="5328592"/>
          </a:xfrm>
        </p:spPr>
        <p:txBody>
          <a:bodyPr>
            <a:noAutofit/>
          </a:bodyPr>
          <a:lstStyle/>
          <a:p>
            <a:pPr algn="l"/>
            <a:r>
              <a:rPr kumimoji="1" lang="ja-JP" altLang="en-US" sz="4000" b="1" dirty="0" smtClean="0">
                <a:solidFill>
                  <a:srgbClr val="FF0000"/>
                </a:solidFill>
              </a:rPr>
              <a:t>１．</a:t>
            </a:r>
            <a:r>
              <a:rPr kumimoji="1" lang="ja-JP" altLang="en-US" sz="4000" b="1" dirty="0" smtClean="0">
                <a:solidFill>
                  <a:schemeClr val="tx1"/>
                </a:solidFill>
              </a:rPr>
              <a:t>新規学校卒業者への</a:t>
            </a:r>
            <a:r>
              <a:rPr kumimoji="1" lang="ja-JP" altLang="en-US" sz="4000" b="1" dirty="0" smtClean="0">
                <a:solidFill>
                  <a:srgbClr val="FF0000"/>
                </a:solidFill>
              </a:rPr>
              <a:t>　　　　　　　　　　</a:t>
            </a:r>
            <a:r>
              <a:rPr lang="ja-JP" altLang="en-US" sz="4000" b="1" dirty="0" smtClean="0">
                <a:solidFill>
                  <a:srgbClr val="FF0000"/>
                </a:solidFill>
              </a:rPr>
              <a:t>「社会への入門演習」としての</a:t>
            </a:r>
          </a:p>
          <a:p>
            <a:pPr algn="l"/>
            <a:r>
              <a:rPr kumimoji="1" lang="ja-JP" altLang="en-US" sz="4000" b="1" dirty="0">
                <a:solidFill>
                  <a:srgbClr val="FF0000"/>
                </a:solidFill>
              </a:rPr>
              <a:t>２</a:t>
            </a:r>
            <a:r>
              <a:rPr kumimoji="1" lang="ja-JP" altLang="en-US" sz="4000" b="1" dirty="0" smtClean="0">
                <a:solidFill>
                  <a:srgbClr val="FF0000"/>
                </a:solidFill>
              </a:rPr>
              <a:t>．</a:t>
            </a:r>
            <a:r>
              <a:rPr kumimoji="1" lang="ja-JP" altLang="en-US" sz="4000" b="1" dirty="0" smtClean="0">
                <a:solidFill>
                  <a:schemeClr val="tx1"/>
                </a:solidFill>
              </a:rPr>
              <a:t>在職者への</a:t>
            </a:r>
            <a:r>
              <a:rPr kumimoji="1" lang="ja-JP" altLang="en-US" sz="4000" b="1" dirty="0" smtClean="0">
                <a:solidFill>
                  <a:srgbClr val="FF0000"/>
                </a:solidFill>
              </a:rPr>
              <a:t>　　　　　　　　　　　　　　　「技術変化への対応」としての</a:t>
            </a:r>
          </a:p>
          <a:p>
            <a:pPr algn="l"/>
            <a:r>
              <a:rPr lang="ja-JP" altLang="en-US" sz="4000" b="1" dirty="0">
                <a:solidFill>
                  <a:srgbClr val="FF0000"/>
                </a:solidFill>
              </a:rPr>
              <a:t>３</a:t>
            </a:r>
            <a:r>
              <a:rPr lang="ja-JP" altLang="en-US" sz="4000" b="1" dirty="0" smtClean="0">
                <a:solidFill>
                  <a:srgbClr val="FF0000"/>
                </a:solidFill>
              </a:rPr>
              <a:t>．</a:t>
            </a:r>
            <a:r>
              <a:rPr lang="ja-JP" altLang="en-US" sz="4000" b="1" dirty="0" smtClean="0">
                <a:solidFill>
                  <a:schemeClr val="tx1"/>
                </a:solidFill>
              </a:rPr>
              <a:t>離転職者への</a:t>
            </a:r>
            <a:r>
              <a:rPr lang="ja-JP" altLang="en-US" sz="4000" b="1" dirty="0" smtClean="0">
                <a:solidFill>
                  <a:srgbClr val="FF0000"/>
                </a:solidFill>
              </a:rPr>
              <a:t>　　　　　　　　　　　　　　「再チャレンジ」としての</a:t>
            </a:r>
          </a:p>
          <a:p>
            <a:pPr algn="l"/>
            <a:r>
              <a:rPr kumimoji="1" lang="ja-JP" altLang="en-US" sz="4000" b="1" dirty="0">
                <a:solidFill>
                  <a:srgbClr val="FF0000"/>
                </a:solidFill>
              </a:rPr>
              <a:t>４</a:t>
            </a:r>
            <a:r>
              <a:rPr kumimoji="1" lang="ja-JP" altLang="en-US" sz="4000" b="1" dirty="0" smtClean="0">
                <a:solidFill>
                  <a:srgbClr val="FF0000"/>
                </a:solidFill>
              </a:rPr>
              <a:t>．</a:t>
            </a:r>
            <a:r>
              <a:rPr kumimoji="1" lang="ja-JP" altLang="en-US" sz="4000" b="1" dirty="0" err="1" smtClean="0">
                <a:solidFill>
                  <a:schemeClr val="tx1"/>
                </a:solidFill>
              </a:rPr>
              <a:t>障がい</a:t>
            </a:r>
            <a:r>
              <a:rPr kumimoji="1" lang="ja-JP" altLang="en-US" sz="4000" b="1" dirty="0" smtClean="0">
                <a:solidFill>
                  <a:schemeClr val="tx1"/>
                </a:solidFill>
              </a:rPr>
              <a:t>者が</a:t>
            </a:r>
            <a:r>
              <a:rPr kumimoji="1" lang="ja-JP" altLang="en-US" sz="4000" b="1" dirty="0" smtClean="0">
                <a:solidFill>
                  <a:srgbClr val="FF0000"/>
                </a:solidFill>
              </a:rPr>
              <a:t>　　　　　　　　　　　　　　　　　「社会の一員となる」ための</a:t>
            </a:r>
            <a:endParaRPr kumimoji="1" lang="ja-JP" altLang="en-US" sz="4000" b="1" dirty="0">
              <a:solidFill>
                <a:srgbClr val="FF0000"/>
              </a:solidFill>
            </a:endParaRPr>
          </a:p>
        </p:txBody>
      </p:sp>
      <p:sp>
        <p:nvSpPr>
          <p:cNvPr id="4" name="フッター プレースホルダー 3"/>
          <p:cNvSpPr>
            <a:spLocks noGrp="1"/>
          </p:cNvSpPr>
          <p:nvPr>
            <p:ph type="ftr" sz="quarter" idx="11"/>
          </p:nvPr>
        </p:nvSpPr>
        <p:spPr/>
        <p:txBody>
          <a:bodyPr/>
          <a:lstStyle/>
          <a:p>
            <a:pPr>
              <a:defRPr/>
            </a:pPr>
            <a:r>
              <a:rPr lang="ja-JP" altLang="en-US" dirty="0" smtClean="0">
                <a:solidFill>
                  <a:srgbClr val="073E87"/>
                </a:solidFill>
              </a:rPr>
              <a:t>労働の人間的成長</a:t>
            </a:r>
            <a:endParaRPr lang="ja-JP" altLang="en-US" dirty="0">
              <a:solidFill>
                <a:srgbClr val="073E87"/>
              </a:solidFill>
            </a:endParaRPr>
          </a:p>
        </p:txBody>
      </p:sp>
      <p:sp>
        <p:nvSpPr>
          <p:cNvPr id="5" name="スライド番号プレースホルダー 4"/>
          <p:cNvSpPr>
            <a:spLocks noGrp="1"/>
          </p:cNvSpPr>
          <p:nvPr>
            <p:ph type="sldNum" sz="quarter" idx="12"/>
          </p:nvPr>
        </p:nvSpPr>
        <p:spPr/>
        <p:txBody>
          <a:bodyPr/>
          <a:lstStyle/>
          <a:p>
            <a:pPr>
              <a:defRPr/>
            </a:pPr>
            <a:fld id="{151D553D-ECAC-45B4-AF23-2F2B2CB87954}" type="slidenum">
              <a:rPr lang="en-US" altLang="ja-JP" smtClean="0">
                <a:solidFill>
                  <a:srgbClr val="073E87"/>
                </a:solidFill>
              </a:rPr>
              <a:pPr>
                <a:defRPr/>
              </a:pPr>
              <a:t>19</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6" name="テキスト ボックス 5"/>
          <p:cNvSpPr txBox="1"/>
          <p:nvPr/>
        </p:nvSpPr>
        <p:spPr>
          <a:xfrm>
            <a:off x="1547664" y="1957328"/>
            <a:ext cx="6840760" cy="769441"/>
          </a:xfrm>
          <a:prstGeom prst="rect">
            <a:avLst/>
          </a:prstGeom>
          <a:solidFill>
            <a:srgbClr val="FFFF00"/>
          </a:solidFill>
        </p:spPr>
        <p:txBody>
          <a:bodyPr wrap="square" rtlCol="0">
            <a:spAutoFit/>
          </a:bodyPr>
          <a:lstStyle/>
          <a:p>
            <a:r>
              <a:rPr lang="ja-JP" altLang="en-US" sz="4400" b="1" dirty="0">
                <a:solidFill>
                  <a:srgbClr val="FF0000"/>
                </a:solidFill>
              </a:rPr>
              <a:t>　ニートは日本にいない！？</a:t>
            </a:r>
          </a:p>
        </p:txBody>
      </p:sp>
      <p:sp>
        <p:nvSpPr>
          <p:cNvPr id="7" name="正方形/長方形 6"/>
          <p:cNvSpPr/>
          <p:nvPr/>
        </p:nvSpPr>
        <p:spPr>
          <a:xfrm>
            <a:off x="5796136" y="1268760"/>
            <a:ext cx="1008112" cy="702389"/>
          </a:xfrm>
          <a:prstGeom prst="rect">
            <a:avLst/>
          </a:prstGeom>
          <a:solidFill>
            <a:srgbClr val="7BA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rPr>
              <a:t>の</a:t>
            </a:r>
          </a:p>
        </p:txBody>
      </p:sp>
      <p:sp>
        <p:nvSpPr>
          <p:cNvPr id="8" name="角丸四角形 7"/>
          <p:cNvSpPr/>
          <p:nvPr/>
        </p:nvSpPr>
        <p:spPr>
          <a:xfrm>
            <a:off x="1043608" y="1399942"/>
            <a:ext cx="7344816" cy="5040560"/>
          </a:xfrm>
          <a:prstGeom prst="roundRect">
            <a:avLst/>
          </a:prstGeom>
          <a:solidFill>
            <a:srgbClr val="98C723">
              <a:alpha val="76863"/>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5400" b="1" dirty="0">
                <a:solidFill>
                  <a:prstClr val="black"/>
                </a:solidFill>
                <a:latin typeface="AR P黒丸ＰＯＰ体H" pitchFamily="50" charset="-128"/>
                <a:ea typeface="AR P黒丸ＰＯＰ体H" pitchFamily="50" charset="-128"/>
              </a:rPr>
              <a:t>職業訓練は</a:t>
            </a:r>
          </a:p>
          <a:p>
            <a:pPr algn="ctr">
              <a:lnSpc>
                <a:spcPct val="150000"/>
              </a:lnSpc>
            </a:pPr>
            <a:r>
              <a:rPr lang="ja-JP" altLang="en-US" sz="5400" b="1" dirty="0">
                <a:solidFill>
                  <a:prstClr val="black"/>
                </a:solidFill>
                <a:latin typeface="AR P黒丸ＰＯＰ体H" pitchFamily="50" charset="-128"/>
                <a:ea typeface="AR P黒丸ＰＯＰ体H" pitchFamily="50" charset="-128"/>
              </a:rPr>
              <a:t>納税者を</a:t>
            </a:r>
          </a:p>
          <a:p>
            <a:pPr algn="ctr">
              <a:lnSpc>
                <a:spcPct val="150000"/>
              </a:lnSpc>
            </a:pPr>
            <a:r>
              <a:rPr lang="ja-JP" altLang="en-US" sz="5400" b="1" dirty="0">
                <a:solidFill>
                  <a:prstClr val="black"/>
                </a:solidFill>
                <a:latin typeface="AR P黒丸ＰＯＰ体H" pitchFamily="50" charset="-128"/>
                <a:ea typeface="AR P黒丸ＰＯＰ体H" pitchFamily="50" charset="-128"/>
              </a:rPr>
              <a:t>育成している</a:t>
            </a:r>
          </a:p>
        </p:txBody>
      </p:sp>
    </p:spTree>
    <p:extLst>
      <p:ext uri="{BB962C8B-B14F-4D97-AF65-F5344CB8AC3E}">
        <p14:creationId xmlns:p14="http://schemas.microsoft.com/office/powerpoint/2010/main" val="21303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8">
                                            <p:bg/>
                                          </p:spTgt>
                                        </p:tgtEl>
                                        <p:attrNameLst>
                                          <p:attrName>style.visibility</p:attrName>
                                        </p:attrNameLst>
                                      </p:cBhvr>
                                      <p:to>
                                        <p:strVal val="visible"/>
                                      </p:to>
                                    </p:set>
                                    <p:animEffect transition="in" filter="fade">
                                      <p:cBhvr>
                                        <p:cTn id="43" dur="500"/>
                                        <p:tgtEl>
                                          <p:spTgt spid="8">
                                            <p:bg/>
                                          </p:spTgt>
                                        </p:tgtEl>
                                      </p:cBhvr>
                                    </p:animEffect>
                                  </p:childTnLst>
                                </p:cTn>
                              </p:par>
                            </p:childTnLst>
                          </p:cTn>
                        </p:par>
                        <p:par>
                          <p:cTn id="44" fill="hold">
                            <p:stCondLst>
                              <p:cond delay="1500"/>
                            </p:stCondLst>
                            <p:childTnLst>
                              <p:par>
                                <p:cTn id="45" presetID="10" presetClass="entr" presetSubtype="0" fill="hold" grpId="0" nodeType="afterEffect">
                                  <p:stCondLst>
                                    <p:cond delay="50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2500"/>
                            </p:stCondLst>
                            <p:childTnLst>
                              <p:par>
                                <p:cTn id="49" presetID="10" presetClass="entr" presetSubtype="0" fill="hold" grpId="0" nodeType="afterEffect">
                                  <p:stCondLst>
                                    <p:cond delay="50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par>
                          <p:cTn id="52" fill="hold">
                            <p:stCondLst>
                              <p:cond delay="3500"/>
                            </p:stCondLst>
                            <p:childTnLst>
                              <p:par>
                                <p:cTn id="53" presetID="10" presetClass="entr" presetSubtype="0" fill="hold" grpId="0" nodeType="afterEffect">
                                  <p:stCondLst>
                                    <p:cond delay="50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04" y="0"/>
            <a:ext cx="5100636" cy="6858000"/>
          </a:xfrm>
        </p:spPr>
      </p:pic>
      <p:sp>
        <p:nvSpPr>
          <p:cNvPr id="2" name="タイトル 1"/>
          <p:cNvSpPr>
            <a:spLocks noGrp="1"/>
          </p:cNvSpPr>
          <p:nvPr>
            <p:ph type="title"/>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6" name="テキスト ボックス 5"/>
          <p:cNvSpPr txBox="1"/>
          <p:nvPr/>
        </p:nvSpPr>
        <p:spPr>
          <a:xfrm>
            <a:off x="107504" y="1779687"/>
            <a:ext cx="9036496" cy="4524315"/>
          </a:xfrm>
          <a:prstGeom prst="rect">
            <a:avLst/>
          </a:prstGeom>
          <a:solidFill>
            <a:srgbClr val="CCFF33"/>
          </a:solidFill>
        </p:spPr>
        <p:txBody>
          <a:bodyPr wrap="square" rtlCol="0">
            <a:spAutoFit/>
          </a:bodyPr>
          <a:lstStyle/>
          <a:p>
            <a:r>
              <a:rPr lang="ja-JP" altLang="en-US" sz="3600" dirty="0">
                <a:solidFill>
                  <a:prstClr val="black"/>
                </a:solidFill>
              </a:rPr>
              <a:t>若い人たちに比べると，中高年の教室はものすごく真剣なのが特徴でした。子どもがいる，生活がかかっている，</a:t>
            </a:r>
            <a:r>
              <a:rPr lang="en-US" altLang="ja-JP" sz="3600" dirty="0">
                <a:solidFill>
                  <a:prstClr val="black"/>
                </a:solidFill>
              </a:rPr>
              <a:t>……</a:t>
            </a:r>
            <a:r>
              <a:rPr lang="ja-JP" altLang="en-US" sz="3600" dirty="0">
                <a:solidFill>
                  <a:srgbClr val="FF0000"/>
                </a:solidFill>
              </a:rPr>
              <a:t>こん身の力を込めた勉強ぶりは迫力があって圧倒された</a:t>
            </a:r>
            <a:r>
              <a:rPr lang="ja-JP" altLang="en-US" sz="3600" dirty="0">
                <a:solidFill>
                  <a:prstClr val="black"/>
                </a:solidFill>
              </a:rPr>
              <a:t>。あの教室は出世競争をやめる覚悟のできた人たちの集まりだった。それがゆとりにつながって，</a:t>
            </a:r>
            <a:r>
              <a:rPr lang="ja-JP" altLang="en-US" sz="3600" dirty="0">
                <a:solidFill>
                  <a:srgbClr val="FF0000"/>
                </a:solidFill>
              </a:rPr>
              <a:t>人を好きになる気持ち，人を思いやる心が生まれてくる</a:t>
            </a:r>
            <a:r>
              <a:rPr lang="ja-JP" altLang="en-US" sz="3600" dirty="0">
                <a:solidFill>
                  <a:prstClr val="black"/>
                </a:solidFill>
              </a:rPr>
              <a:t>様子がわかった。</a:t>
            </a:r>
          </a:p>
        </p:txBody>
      </p:sp>
    </p:spTree>
    <p:extLst>
      <p:ext uri="{BB962C8B-B14F-4D97-AF65-F5344CB8AC3E}">
        <p14:creationId xmlns:p14="http://schemas.microsoft.com/office/powerpoint/2010/main" val="36364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7" y="332656"/>
            <a:ext cx="9028065" cy="6192688"/>
          </a:xfrm>
          <a:prstGeom prst="rect">
            <a:avLst/>
          </a:prstGeom>
        </p:spPr>
      </p:pic>
      <p:sp>
        <p:nvSpPr>
          <p:cNvPr id="3" name="コンテンツ プレースホルダー 2"/>
          <p:cNvSpPr>
            <a:spLocks noGrp="1"/>
          </p:cNvSpPr>
          <p:nvPr>
            <p:ph idx="1"/>
          </p:nvPr>
        </p:nvSpPr>
        <p:spPr>
          <a:xfrm>
            <a:off x="3203848" y="836712"/>
            <a:ext cx="5974407" cy="1396751"/>
          </a:xfrm>
          <a:solidFill>
            <a:srgbClr val="FFFF00"/>
          </a:solidFill>
        </p:spPr>
        <p:txBody>
          <a:bodyPr>
            <a:noAutofit/>
          </a:bodyPr>
          <a:lstStyle/>
          <a:p>
            <a:pPr marL="0" indent="0">
              <a:buNone/>
            </a:pPr>
            <a:r>
              <a:rPr kumimoji="1" lang="ja-JP" altLang="en-US" sz="3600" dirty="0" smtClean="0">
                <a:solidFill>
                  <a:srgbClr val="FF0000"/>
                </a:solidFill>
              </a:rPr>
              <a:t>工業高校から転校を勧められ</a:t>
            </a:r>
          </a:p>
          <a:p>
            <a:pPr marL="0" indent="0">
              <a:buNone/>
            </a:pPr>
            <a:r>
              <a:rPr lang="ja-JP" altLang="en-US" sz="3600" dirty="0">
                <a:solidFill>
                  <a:srgbClr val="FF0000"/>
                </a:solidFill>
              </a:rPr>
              <a:t>職業</a:t>
            </a:r>
            <a:r>
              <a:rPr lang="ja-JP" altLang="en-US" sz="3600" dirty="0" smtClean="0">
                <a:solidFill>
                  <a:srgbClr val="FF0000"/>
                </a:solidFill>
              </a:rPr>
              <a:t>訓練校でやる気に</a:t>
            </a:r>
            <a:endParaRPr kumimoji="1" lang="ja-JP" altLang="en-US" sz="3600" dirty="0">
              <a:solidFill>
                <a:srgbClr val="FF0000"/>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3</a:t>
            </a:fld>
            <a:endParaRPr lang="ja-JP" altLang="en-US">
              <a:solidFill>
                <a:prstClr val="black">
                  <a:tint val="75000"/>
                </a:prstClr>
              </a:solidFill>
            </a:endParaRPr>
          </a:p>
        </p:txBody>
      </p:sp>
      <p:cxnSp>
        <p:nvCxnSpPr>
          <p:cNvPr id="7" name="直線コネクタ 6"/>
          <p:cNvCxnSpPr/>
          <p:nvPr/>
        </p:nvCxnSpPr>
        <p:spPr>
          <a:xfrm>
            <a:off x="539552" y="5085184"/>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676456" y="2806518"/>
            <a:ext cx="0"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dirty="0" smtClean="0">
                <a:solidFill>
                  <a:sysClr val="windowText" lastClr="000000"/>
                </a:solidFill>
                <a:latin typeface="Calibri"/>
                <a:ea typeface="ＭＳ Ｐゴシック"/>
              </a:rPr>
              <a:t>震災避難のＭさん</a:t>
            </a:r>
            <a:endParaRPr lang="ja-JP" altLang="en-US" dirty="0">
              <a:solidFill>
                <a:sysClr val="windowText" lastClr="000000"/>
              </a:solidFill>
              <a:latin typeface="Calibri"/>
              <a:ea typeface="ＭＳ Ｐゴシック"/>
            </a:endParaRPr>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25" y="0"/>
            <a:ext cx="8893350" cy="6918652"/>
          </a:xfrm>
        </p:spPr>
      </p:pic>
      <p:sp>
        <p:nvSpPr>
          <p:cNvPr id="4" name="フッター プレースホルダー 3"/>
          <p:cNvSpPr>
            <a:spLocks noGrp="1"/>
          </p:cNvSpPr>
          <p:nvPr>
            <p:ph type="ftr" sz="quarter" idx="11"/>
          </p:nvPr>
        </p:nvSpPr>
        <p:spPr/>
        <p:txBody>
          <a:bodyPr/>
          <a:lstStyle/>
          <a:p>
            <a:pPr>
              <a:defRPr/>
            </a:pPr>
            <a:r>
              <a:rPr lang="ja-JP" altLang="en-US" smtClean="0">
                <a:solidFill>
                  <a:srgbClr val="073E87"/>
                </a:solidFill>
              </a:rPr>
              <a:t>明治大学職業指導</a:t>
            </a:r>
            <a:endParaRPr lang="ja-JP" altLang="en-US">
              <a:solidFill>
                <a:srgbClr val="073E87"/>
              </a:solidFill>
            </a:endParaRPr>
          </a:p>
        </p:txBody>
      </p:sp>
      <p:sp>
        <p:nvSpPr>
          <p:cNvPr id="2" name="円/楕円 1"/>
          <p:cNvSpPr/>
          <p:nvPr/>
        </p:nvSpPr>
        <p:spPr>
          <a:xfrm>
            <a:off x="3851920" y="2132856"/>
            <a:ext cx="844860" cy="44644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181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060" y="836712"/>
            <a:ext cx="7743940" cy="5841738"/>
          </a:xfrm>
          <a:prstGeom prst="rect">
            <a:avLst/>
          </a:prstGeom>
        </p:spPr>
      </p:pic>
      <p:sp>
        <p:nvSpPr>
          <p:cNvPr id="2" name="タイトル 1"/>
          <p:cNvSpPr>
            <a:spLocks noGrp="1"/>
          </p:cNvSpPr>
          <p:nvPr>
            <p:ph type="title"/>
          </p:nvPr>
        </p:nvSpPr>
        <p:spPr>
          <a:xfrm>
            <a:off x="2771801" y="620688"/>
            <a:ext cx="6372200" cy="1728192"/>
          </a:xfrm>
        </p:spPr>
        <p:txBody>
          <a:bodyPr>
            <a:noAutofit/>
          </a:bodyPr>
          <a:lstStyle/>
          <a:p>
            <a:r>
              <a:rPr lang="en-US" altLang="ja-JP" sz="2400" b="1" dirty="0"/>
              <a:t>WEDGE </a:t>
            </a:r>
            <a:r>
              <a:rPr lang="en-US" altLang="ja-JP" sz="2400" b="1" dirty="0" smtClean="0"/>
              <a:t>Infinity  2013</a:t>
            </a:r>
            <a:r>
              <a:rPr lang="ja-JP" altLang="en-US" sz="2400" b="1" dirty="0"/>
              <a:t>年</a:t>
            </a:r>
            <a:r>
              <a:rPr lang="en-US" altLang="ja-JP" sz="2400" b="1" dirty="0"/>
              <a:t>07</a:t>
            </a:r>
            <a:r>
              <a:rPr lang="ja-JP" altLang="en-US" sz="2400" b="1" dirty="0"/>
              <a:t>月</a:t>
            </a:r>
            <a:r>
              <a:rPr lang="en-US" altLang="ja-JP" sz="2400" b="1" dirty="0"/>
              <a:t>05</a:t>
            </a:r>
            <a:r>
              <a:rPr lang="ja-JP" altLang="en-US" sz="2400" b="1" dirty="0" smtClean="0"/>
              <a:t>日号</a:t>
            </a:r>
            <a:br>
              <a:rPr lang="ja-JP" altLang="en-US" sz="2400" b="1" dirty="0" smtClean="0"/>
            </a:br>
            <a:r>
              <a:rPr lang="ja-JP" altLang="en-US" sz="2400" b="1" dirty="0"/>
              <a:t/>
            </a:r>
            <a:br>
              <a:rPr lang="ja-JP" altLang="en-US" sz="2400" b="1" dirty="0"/>
            </a:br>
            <a:r>
              <a:rPr lang="ja-JP" altLang="en-US" sz="2400" b="1" dirty="0"/>
              <a:t>  「</a:t>
            </a:r>
            <a:r>
              <a:rPr lang="ja-JP" altLang="en-US" sz="2400" b="1" dirty="0" err="1"/>
              <a:t>ゆる</a:t>
            </a:r>
            <a:r>
              <a:rPr lang="ja-JP" altLang="en-US" sz="2400" b="1" dirty="0" smtClean="0"/>
              <a:t>キャラ</a:t>
            </a:r>
            <a:r>
              <a:rPr lang="ja-JP" altLang="en-US" sz="2400" b="1" dirty="0" smtClean="0">
                <a:solidFill>
                  <a:srgbClr val="FF00FF"/>
                </a:solidFill>
              </a:rPr>
              <a:t>グランプリ</a:t>
            </a:r>
            <a:r>
              <a:rPr lang="en-US" altLang="ja-JP" sz="2400" b="1" dirty="0">
                <a:solidFill>
                  <a:srgbClr val="FF00FF"/>
                </a:solidFill>
              </a:rPr>
              <a:t>2012</a:t>
            </a:r>
            <a:r>
              <a:rPr lang="ja-JP" altLang="en-US" sz="2400" b="1" dirty="0">
                <a:solidFill>
                  <a:srgbClr val="FF00FF"/>
                </a:solidFill>
              </a:rPr>
              <a:t>」で頂点</a:t>
            </a:r>
            <a:r>
              <a:rPr lang="ja-JP" altLang="en-US" sz="2400" b="1" dirty="0"/>
              <a:t>に</a:t>
            </a:r>
            <a:r>
              <a:rPr lang="ja-JP" altLang="en-US" sz="2400" b="1" dirty="0" smtClean="0"/>
              <a:t>輝いた</a:t>
            </a:r>
            <a:r>
              <a:rPr lang="en-US" altLang="ja-JP" sz="2400" b="1" dirty="0" smtClean="0"/>
              <a:t/>
            </a:r>
            <a:br>
              <a:rPr lang="en-US" altLang="ja-JP" sz="2400" b="1" dirty="0" smtClean="0"/>
            </a:br>
            <a:r>
              <a:rPr lang="ja-JP" altLang="en-US" sz="2400" b="1" dirty="0" smtClean="0"/>
              <a:t>今治</a:t>
            </a:r>
            <a:r>
              <a:rPr lang="ja-JP" altLang="en-US" sz="2400" b="1" dirty="0"/>
              <a:t>の</a:t>
            </a:r>
            <a:r>
              <a:rPr lang="ja-JP" altLang="en-US" sz="2400" b="1" dirty="0" err="1"/>
              <a:t>ゆる</a:t>
            </a:r>
            <a:r>
              <a:rPr lang="ja-JP" altLang="en-US" sz="2400" b="1" dirty="0"/>
              <a:t>キャラ</a:t>
            </a:r>
            <a:r>
              <a:rPr lang="ja-JP" altLang="en-US" sz="2800" b="1" dirty="0">
                <a:solidFill>
                  <a:srgbClr val="FF0000"/>
                </a:solidFill>
              </a:rPr>
              <a:t>「バリィさん」</a:t>
            </a:r>
            <a:r>
              <a:rPr lang="ja-JP" altLang="en-US" sz="2400" b="1" dirty="0" smtClean="0"/>
              <a:t>。</a:t>
            </a:r>
            <a:endParaRPr kumimoji="1" lang="ja-JP" altLang="en-US" sz="2400" b="1"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232D95A-22CA-49F3-A3DA-718214691625}"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7" name="正方形/長方形 6"/>
          <p:cNvSpPr/>
          <p:nvPr/>
        </p:nvSpPr>
        <p:spPr>
          <a:xfrm>
            <a:off x="2771800" y="2564904"/>
            <a:ext cx="6372200" cy="954107"/>
          </a:xfrm>
          <a:prstGeom prst="rect">
            <a:avLst/>
          </a:prstGeom>
        </p:spPr>
        <p:txBody>
          <a:bodyPr wrap="square">
            <a:spAutoFit/>
          </a:bodyPr>
          <a:lstStyle/>
          <a:p>
            <a:r>
              <a:rPr lang="ja-JP" altLang="en-US" sz="2400" b="1" dirty="0">
                <a:solidFill>
                  <a:prstClr val="black"/>
                </a:solidFill>
              </a:rPr>
              <a:t>「バリィさん」</a:t>
            </a:r>
            <a:r>
              <a:rPr lang="ja-JP" altLang="en-US" sz="2800" b="1" dirty="0">
                <a:solidFill>
                  <a:prstClr val="black"/>
                </a:solidFill>
              </a:rPr>
              <a:t>生みの親　宮田麻子さん </a:t>
            </a:r>
            <a:endParaRPr lang="ja-JP" altLang="en-US" sz="2400" b="1" dirty="0">
              <a:solidFill>
                <a:prstClr val="black"/>
              </a:solidFill>
            </a:endParaRPr>
          </a:p>
          <a:p>
            <a:r>
              <a:rPr lang="ja-JP" altLang="en-US" sz="2400" b="1" dirty="0">
                <a:solidFill>
                  <a:prstClr val="black"/>
                </a:solidFill>
              </a:rPr>
              <a:t>「</a:t>
            </a:r>
            <a:r>
              <a:rPr lang="ja-JP" altLang="en-US" sz="2800" b="1" dirty="0">
                <a:solidFill>
                  <a:srgbClr val="FF0000"/>
                </a:solidFill>
              </a:rPr>
              <a:t>デザイナーの原点は職業訓練校でした</a:t>
            </a:r>
            <a:r>
              <a:rPr lang="ja-JP" altLang="en-US" sz="2400" b="1" dirty="0">
                <a:solidFill>
                  <a:prstClr val="black"/>
                </a:solidFill>
              </a:rPr>
              <a:t>」</a:t>
            </a:r>
          </a:p>
        </p:txBody>
      </p:sp>
      <p:sp>
        <p:nvSpPr>
          <p:cNvPr id="8" name="正方形/長方形 7"/>
          <p:cNvSpPr/>
          <p:nvPr/>
        </p:nvSpPr>
        <p:spPr>
          <a:xfrm>
            <a:off x="251520" y="4177556"/>
            <a:ext cx="8568952" cy="1569660"/>
          </a:xfrm>
          <a:prstGeom prst="rect">
            <a:avLst/>
          </a:prstGeom>
        </p:spPr>
        <p:txBody>
          <a:bodyPr wrap="square">
            <a:spAutoFit/>
          </a:bodyPr>
          <a:lstStyle/>
          <a:p>
            <a:r>
              <a:rPr lang="ja-JP" altLang="en-US" sz="2400" b="1" dirty="0">
                <a:solidFill>
                  <a:prstClr val="black"/>
                </a:solidFill>
              </a:rPr>
              <a:t>体調を崩したことをきっかけに前職を退職する。その後、</a:t>
            </a:r>
            <a:r>
              <a:rPr lang="en-US" altLang="ja-JP" sz="2400" b="1" dirty="0">
                <a:solidFill>
                  <a:prstClr val="black"/>
                </a:solidFill>
              </a:rPr>
              <a:t>1</a:t>
            </a:r>
            <a:r>
              <a:rPr lang="ja-JP" altLang="en-US" sz="2400" b="1" dirty="0">
                <a:solidFill>
                  <a:prstClr val="black"/>
                </a:solidFill>
              </a:rPr>
              <a:t>年間今治の</a:t>
            </a:r>
            <a:r>
              <a:rPr lang="ja-JP" altLang="en-US" sz="2400" b="1" dirty="0">
                <a:solidFill>
                  <a:srgbClr val="FF0000"/>
                </a:solidFill>
              </a:rPr>
              <a:t>職業訓練校に通った</a:t>
            </a:r>
            <a:r>
              <a:rPr lang="ja-JP" altLang="en-US" sz="2400" b="1" dirty="0">
                <a:solidFill>
                  <a:prstClr val="black"/>
                </a:solidFill>
              </a:rPr>
              <a:t>。職業訓練校ではビジネスデザイン科があり、宮田さんはここでデザインの基礎を学んだ。</a:t>
            </a:r>
          </a:p>
          <a:p>
            <a:endParaRPr lang="ja-JP" altLang="en-US" sz="2400" b="1" dirty="0">
              <a:solidFill>
                <a:prstClr val="black"/>
              </a:solidFill>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88640"/>
            <a:ext cx="2664296" cy="3984334"/>
          </a:xfrm>
          <a:prstGeom prst="rect">
            <a:avLst/>
          </a:prstGeom>
        </p:spPr>
      </p:pic>
      <p:sp>
        <p:nvSpPr>
          <p:cNvPr id="11" name="正方形/長方形 10"/>
          <p:cNvSpPr/>
          <p:nvPr/>
        </p:nvSpPr>
        <p:spPr>
          <a:xfrm>
            <a:off x="395536" y="5589240"/>
            <a:ext cx="7776864" cy="523220"/>
          </a:xfrm>
          <a:prstGeom prst="rect">
            <a:avLst/>
          </a:prstGeom>
        </p:spPr>
        <p:txBody>
          <a:bodyPr wrap="square">
            <a:spAutoFit/>
          </a:bodyPr>
          <a:lstStyle/>
          <a:p>
            <a:r>
              <a:rPr lang="ja-JP" altLang="en-US" sz="2800" dirty="0">
                <a:solidFill>
                  <a:prstClr val="black"/>
                </a:solidFill>
              </a:rPr>
              <a:t>本人曰く、</a:t>
            </a:r>
            <a:r>
              <a:rPr lang="ja-JP" altLang="en-US" sz="2800" dirty="0">
                <a:solidFill>
                  <a:srgbClr val="FF0000"/>
                </a:solidFill>
              </a:rPr>
              <a:t>「天職」といえる仕事に巡り合えた</a:t>
            </a:r>
            <a:r>
              <a:rPr lang="ja-JP" altLang="en-US" sz="2800" dirty="0">
                <a:solidFill>
                  <a:prstClr val="black"/>
                </a:solidFill>
              </a:rPr>
              <a:t>。</a:t>
            </a:r>
          </a:p>
        </p:txBody>
      </p:sp>
    </p:spTree>
    <p:extLst>
      <p:ext uri="{BB962C8B-B14F-4D97-AF65-F5344CB8AC3E}">
        <p14:creationId xmlns:p14="http://schemas.microsoft.com/office/powerpoint/2010/main" val="21299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695253" y="4869160"/>
            <a:ext cx="3786188" cy="365125"/>
          </a:xfrm>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6</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67544" y="188640"/>
            <a:ext cx="8229600" cy="714597"/>
          </a:xfrm>
        </p:spPr>
        <p:txBody>
          <a:bodyPr/>
          <a:lstStyle/>
          <a:p>
            <a:r>
              <a:rPr kumimoji="1" lang="ja-JP" altLang="en-US" dirty="0" smtClean="0"/>
              <a:t>職業訓練の成果</a:t>
            </a:r>
            <a:endParaRPr kumimoji="1" lang="ja-JP" altLang="en-US" dirty="0"/>
          </a:p>
        </p:txBody>
      </p:sp>
      <p:sp>
        <p:nvSpPr>
          <p:cNvPr id="5" name="テキスト ボックス 4"/>
          <p:cNvSpPr txBox="1"/>
          <p:nvPr/>
        </p:nvSpPr>
        <p:spPr>
          <a:xfrm>
            <a:off x="899592" y="1084738"/>
            <a:ext cx="7734810" cy="1077218"/>
          </a:xfrm>
          <a:prstGeom prst="rect">
            <a:avLst/>
          </a:prstGeom>
          <a:noFill/>
        </p:spPr>
        <p:txBody>
          <a:bodyPr wrap="none" rtlCol="0">
            <a:spAutoFit/>
          </a:bodyPr>
          <a:lstStyle/>
          <a:p>
            <a:r>
              <a:rPr lang="ja-JP" altLang="en-US" sz="3200" dirty="0">
                <a:solidFill>
                  <a:prstClr val="black"/>
                </a:solidFill>
              </a:rPr>
              <a:t>竹内隆仁：不登校者が職業訓練校で皆勤賞</a:t>
            </a:r>
          </a:p>
          <a:p>
            <a:endParaRPr lang="ja-JP" altLang="en-US" sz="3200" dirty="0">
              <a:solidFill>
                <a:prstClr val="black"/>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086"/>
            <a:ext cx="9116216" cy="6672290"/>
          </a:xfrm>
          <a:prstGeom prst="rect">
            <a:avLst/>
          </a:prstGeom>
        </p:spPr>
      </p:pic>
      <p:sp>
        <p:nvSpPr>
          <p:cNvPr id="7" name="テキスト ボックス 6"/>
          <p:cNvSpPr txBox="1"/>
          <p:nvPr/>
        </p:nvSpPr>
        <p:spPr>
          <a:xfrm>
            <a:off x="1554112" y="1107531"/>
            <a:ext cx="6054608" cy="1015663"/>
          </a:xfrm>
          <a:prstGeom prst="rect">
            <a:avLst/>
          </a:prstGeom>
          <a:solidFill>
            <a:srgbClr val="FFFF00"/>
          </a:solidFill>
        </p:spPr>
        <p:txBody>
          <a:bodyPr wrap="square" rtlCol="0">
            <a:spAutoFit/>
          </a:bodyPr>
          <a:lstStyle/>
          <a:p>
            <a:r>
              <a:rPr lang="en-US" altLang="ja-JP" sz="2800" b="1" dirty="0">
                <a:solidFill>
                  <a:prstClr val="black"/>
                </a:solidFill>
              </a:rPr>
              <a:t>1994</a:t>
            </a:r>
            <a:r>
              <a:rPr lang="ja-JP" altLang="en-US" sz="2800" b="1" dirty="0">
                <a:solidFill>
                  <a:prstClr val="black"/>
                </a:solidFill>
              </a:rPr>
              <a:t>年</a:t>
            </a:r>
            <a:r>
              <a:rPr lang="en-US" altLang="ja-JP" sz="2800" b="1" dirty="0">
                <a:solidFill>
                  <a:prstClr val="black"/>
                </a:solidFill>
              </a:rPr>
              <a:t>10</a:t>
            </a:r>
            <a:r>
              <a:rPr lang="ja-JP" altLang="en-US" sz="2800" b="1" dirty="0">
                <a:solidFill>
                  <a:prstClr val="black"/>
                </a:solidFill>
              </a:rPr>
              <a:t>月の日本社会教育学会</a:t>
            </a:r>
          </a:p>
          <a:p>
            <a:r>
              <a:rPr lang="ja-JP" altLang="en-US" sz="3200" b="1" dirty="0">
                <a:solidFill>
                  <a:srgbClr val="FF0000"/>
                </a:solidFill>
              </a:rPr>
              <a:t>不登校者が職業訓練校で皆勤賞</a:t>
            </a:r>
          </a:p>
        </p:txBody>
      </p:sp>
      <p:sp>
        <p:nvSpPr>
          <p:cNvPr id="12" name="正方形/長方形 11"/>
          <p:cNvSpPr/>
          <p:nvPr/>
        </p:nvSpPr>
        <p:spPr>
          <a:xfrm>
            <a:off x="260936" y="2780928"/>
            <a:ext cx="8640960" cy="1815882"/>
          </a:xfrm>
          <a:prstGeom prst="rect">
            <a:avLst/>
          </a:prstGeom>
          <a:solidFill>
            <a:srgbClr val="FFFF00"/>
          </a:solidFill>
          <a:ln w="28575" cmpd="thickThin">
            <a:solidFill>
              <a:srgbClr val="FF0000"/>
            </a:solidFill>
          </a:ln>
        </p:spPr>
        <p:txBody>
          <a:bodyPr wrap="square">
            <a:spAutoFit/>
          </a:bodyPr>
          <a:lstStyle/>
          <a:p>
            <a:r>
              <a:rPr lang="ja-JP" altLang="en-US" sz="2800" b="1" dirty="0">
                <a:solidFill>
                  <a:prstClr val="black"/>
                </a:solidFill>
              </a:rPr>
              <a:t>私：君だったら、公立高校だって入れたと思うよ。</a:t>
            </a:r>
          </a:p>
          <a:p>
            <a:r>
              <a:rPr lang="ja-JP" altLang="en-US" sz="2800" b="1" dirty="0">
                <a:solidFill>
                  <a:prstClr val="black"/>
                </a:solidFill>
              </a:rPr>
              <a:t>Ｋ：</a:t>
            </a:r>
            <a:r>
              <a:rPr lang="ja-JP" altLang="en-US" sz="2800" b="1" dirty="0">
                <a:solidFill>
                  <a:srgbClr val="FF0000"/>
                </a:solidFill>
              </a:rPr>
              <a:t>駄目ですよ、中学校の先生が受けさせてくれませんよ</a:t>
            </a:r>
            <a:r>
              <a:rPr lang="ja-JP" altLang="en-US" sz="2800" b="1" dirty="0">
                <a:solidFill>
                  <a:prstClr val="black"/>
                </a:solidFill>
              </a:rPr>
              <a:t>。</a:t>
            </a:r>
          </a:p>
          <a:p>
            <a:r>
              <a:rPr lang="ja-JP" altLang="en-US" sz="2800" b="1" dirty="0">
                <a:solidFill>
                  <a:prstClr val="black"/>
                </a:solidFill>
              </a:rPr>
              <a:t>私：試験ができれば合格するんじゃないのか。</a:t>
            </a:r>
            <a:endParaRPr lang="en-US" altLang="ja-JP" sz="2800" b="1" dirty="0">
              <a:solidFill>
                <a:prstClr val="black"/>
              </a:solidFill>
            </a:endParaRPr>
          </a:p>
          <a:p>
            <a:r>
              <a:rPr lang="ja-JP" altLang="en-US" sz="2800" b="1" dirty="0">
                <a:solidFill>
                  <a:prstClr val="black"/>
                </a:solidFill>
              </a:rPr>
              <a:t>Ｋ：</a:t>
            </a:r>
            <a:r>
              <a:rPr lang="ja-JP" altLang="en-US" sz="2800" b="1" dirty="0">
                <a:solidFill>
                  <a:srgbClr val="FF0000"/>
                </a:solidFill>
              </a:rPr>
              <a:t>先生が駄目といえば、駄目なんです。</a:t>
            </a:r>
          </a:p>
        </p:txBody>
      </p:sp>
    </p:spTree>
    <p:extLst>
      <p:ext uri="{BB962C8B-B14F-4D97-AF65-F5344CB8AC3E}">
        <p14:creationId xmlns:p14="http://schemas.microsoft.com/office/powerpoint/2010/main" val="11364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 calcmode="lin" valueType="num">
                                      <p:cBhvr additive="base">
                                        <p:cTn id="12" dur="1000" fill="hold"/>
                                        <p:tgtEl>
                                          <p:spTgt spid="12">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12">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 calcmode="lin" valueType="num">
                                      <p:cBhvr additive="base">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additive="base">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9" y="358726"/>
            <a:ext cx="9193489" cy="602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労働の人間的成長</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FA1887-4BB3-41DF-A9B4-C4A74AA3ABF0}"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103235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91" y="0"/>
            <a:ext cx="8764218" cy="6858000"/>
          </a:xfrm>
          <a:prstGeom prst="rect">
            <a:avLst/>
          </a:prstGeom>
        </p:spPr>
      </p:pic>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8</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5" name="テキスト ボックス 4"/>
          <p:cNvSpPr txBox="1"/>
          <p:nvPr/>
        </p:nvSpPr>
        <p:spPr>
          <a:xfrm>
            <a:off x="467544" y="546128"/>
            <a:ext cx="7861447" cy="646331"/>
          </a:xfrm>
          <a:prstGeom prst="rect">
            <a:avLst/>
          </a:prstGeom>
          <a:solidFill>
            <a:srgbClr val="FFFF00"/>
          </a:solidFill>
        </p:spPr>
        <p:txBody>
          <a:bodyPr wrap="none" rtlCol="0">
            <a:spAutoFit/>
          </a:bodyPr>
          <a:lstStyle/>
          <a:p>
            <a:r>
              <a:rPr lang="ja-JP" altLang="en-US" sz="3600" b="1" dirty="0">
                <a:solidFill>
                  <a:prstClr val="black"/>
                </a:solidFill>
              </a:rPr>
              <a:t>高卒訓練生：人生で一番勉強している　</a:t>
            </a:r>
          </a:p>
        </p:txBody>
      </p:sp>
      <p:sp>
        <p:nvSpPr>
          <p:cNvPr id="7" name="正方形/長方形 6"/>
          <p:cNvSpPr/>
          <p:nvPr/>
        </p:nvSpPr>
        <p:spPr>
          <a:xfrm>
            <a:off x="356338" y="1700808"/>
            <a:ext cx="8496943" cy="2062103"/>
          </a:xfrm>
          <a:prstGeom prst="rect">
            <a:avLst/>
          </a:prstGeom>
          <a:solidFill>
            <a:srgbClr val="FFFF00"/>
          </a:solidFill>
        </p:spPr>
        <p:txBody>
          <a:bodyPr wrap="square">
            <a:spAutoFit/>
          </a:bodyPr>
          <a:lstStyle/>
          <a:p>
            <a:r>
              <a:rPr lang="ja-JP" altLang="en-US" sz="3200" b="1" dirty="0">
                <a:solidFill>
                  <a:srgbClr val="FF0000"/>
                </a:solidFill>
              </a:rPr>
              <a:t>「</a:t>
            </a:r>
            <a:r>
              <a:rPr lang="ja-JP" altLang="en-US" sz="3200" b="1" dirty="0">
                <a:solidFill>
                  <a:srgbClr val="59B0B9">
                    <a:lumMod val="50000"/>
                  </a:srgbClr>
                </a:solidFill>
              </a:rPr>
              <a:t>中学、高校時代は何のための数学なのかというのが分からなかったが、</a:t>
            </a:r>
            <a:r>
              <a:rPr lang="ja-JP" altLang="en-US" sz="3200" b="1" dirty="0">
                <a:solidFill>
                  <a:srgbClr val="FF0000"/>
                </a:solidFill>
              </a:rPr>
              <a:t>今は利用法が分かるのが面白い。</a:t>
            </a:r>
            <a:r>
              <a:rPr lang="ja-JP" altLang="en-US" sz="3200" b="1" dirty="0">
                <a:solidFill>
                  <a:srgbClr val="59B0B9">
                    <a:lumMod val="50000"/>
                  </a:srgbClr>
                </a:solidFill>
              </a:rPr>
              <a:t>理解が難しく辛いこともあるが、</a:t>
            </a:r>
            <a:r>
              <a:rPr lang="ja-JP" altLang="en-US" sz="3200" b="1" dirty="0">
                <a:solidFill>
                  <a:srgbClr val="FF0000"/>
                </a:solidFill>
              </a:rPr>
              <a:t>目的が明確なので初めて勉強を楽しいと思えている。」 </a:t>
            </a:r>
          </a:p>
        </p:txBody>
      </p:sp>
      <p:sp>
        <p:nvSpPr>
          <p:cNvPr id="8" name="テキスト ボックス 7"/>
          <p:cNvSpPr txBox="1"/>
          <p:nvPr/>
        </p:nvSpPr>
        <p:spPr>
          <a:xfrm>
            <a:off x="363453" y="4303455"/>
            <a:ext cx="8496942" cy="2062103"/>
          </a:xfrm>
          <a:prstGeom prst="rect">
            <a:avLst/>
          </a:prstGeom>
          <a:solidFill>
            <a:srgbClr val="FFFF00"/>
          </a:solidFill>
        </p:spPr>
        <p:txBody>
          <a:bodyPr wrap="square" rtlCol="0">
            <a:spAutoFit/>
          </a:bodyPr>
          <a:lstStyle/>
          <a:p>
            <a:r>
              <a:rPr lang="ja-JP" altLang="en-US" sz="3200" b="1" dirty="0">
                <a:solidFill>
                  <a:prstClr val="black"/>
                </a:solidFill>
              </a:rPr>
              <a:t>高校入試でさえ家で勉強をしなかったという新規高卒者が</a:t>
            </a:r>
            <a:r>
              <a:rPr lang="ja-JP" altLang="en-US" sz="3200" b="1" dirty="0">
                <a:solidFill>
                  <a:srgbClr val="FF0000"/>
                </a:solidFill>
              </a:rPr>
              <a:t>「今が一番勉強している。」</a:t>
            </a:r>
            <a:r>
              <a:rPr lang="ja-JP" altLang="en-US" sz="3200" b="1" dirty="0">
                <a:solidFill>
                  <a:prstClr val="black"/>
                </a:solidFill>
              </a:rPr>
              <a:t>、</a:t>
            </a:r>
            <a:r>
              <a:rPr lang="ja-JP" altLang="en-US" sz="3200" b="1" dirty="0">
                <a:solidFill>
                  <a:srgbClr val="FF0000"/>
                </a:solidFill>
              </a:rPr>
              <a:t>「こんなに勉強をしたことがない。」</a:t>
            </a:r>
            <a:r>
              <a:rPr lang="ja-JP" altLang="en-US" sz="3200" b="1" dirty="0">
                <a:solidFill>
                  <a:prstClr val="black"/>
                </a:solidFill>
              </a:rPr>
              <a:t>ということを休憩時間等に言ってくれるのは良くあることだ。</a:t>
            </a:r>
          </a:p>
        </p:txBody>
      </p:sp>
    </p:spTree>
    <p:extLst>
      <p:ext uri="{BB962C8B-B14F-4D97-AF65-F5344CB8AC3E}">
        <p14:creationId xmlns:p14="http://schemas.microsoft.com/office/powerpoint/2010/main" val="42372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ja-JP" altLang="en-US" smtClean="0">
                <a:solidFill>
                  <a:srgbClr val="073E87"/>
                </a:solidFill>
              </a:rPr>
              <a:t>労働の人間的成長</a:t>
            </a:r>
            <a:endParaRPr lang="ja-JP" altLang="en-US">
              <a:solidFill>
                <a:srgbClr val="073E87"/>
              </a:solidFill>
            </a:endParaRPr>
          </a:p>
        </p:txBody>
      </p:sp>
      <p:sp>
        <p:nvSpPr>
          <p:cNvPr id="3" name="スライド番号プレースホルダー 2"/>
          <p:cNvSpPr>
            <a:spLocks noGrp="1"/>
          </p:cNvSpPr>
          <p:nvPr>
            <p:ph type="sldNum" sz="quarter" idx="12"/>
          </p:nvPr>
        </p:nvSpPr>
        <p:spPr/>
        <p:txBody>
          <a:bodyPr/>
          <a:lstStyle/>
          <a:p>
            <a:pPr>
              <a:defRPr/>
            </a:pPr>
            <a:fld id="{02DDDA86-8122-437B-B78A-D63FE61C928D}" type="slidenum">
              <a:rPr lang="en-US" altLang="ja-JP" smtClean="0">
                <a:solidFill>
                  <a:srgbClr val="073E87"/>
                </a:solidFill>
              </a:rPr>
              <a:pPr>
                <a:defRPr/>
              </a:pPr>
              <a:t>9</a:t>
            </a:fld>
            <a:r>
              <a:rPr lang="en-US" altLang="ja-JP" smtClean="0">
                <a:solidFill>
                  <a:srgbClr val="073E87"/>
                </a:solidFill>
              </a:rPr>
              <a:t>No.</a:t>
            </a:r>
            <a:r>
              <a:rPr lang="ja-JP" altLang="en-US" smtClean="0">
                <a:solidFill>
                  <a:srgbClr val="073E87"/>
                </a:solidFill>
              </a:rPr>
              <a:t>１</a:t>
            </a:r>
            <a:endParaRPr lang="ja-JP" altLang="en-US">
              <a:solidFill>
                <a:srgbClr val="073E87"/>
              </a:solidFill>
            </a:endParaRPr>
          </a:p>
        </p:txBody>
      </p:sp>
      <p:sp>
        <p:nvSpPr>
          <p:cNvPr id="4" name="タイトル 3"/>
          <p:cNvSpPr>
            <a:spLocks noGrp="1"/>
          </p:cNvSpPr>
          <p:nvPr>
            <p:ph type="title" idx="4294967295"/>
          </p:nvPr>
        </p:nvSpPr>
        <p:spPr>
          <a:xfrm>
            <a:off x="467544" y="188640"/>
            <a:ext cx="8229600" cy="714597"/>
          </a:xfrm>
        </p:spPr>
        <p:txBody>
          <a:bodyPr/>
          <a:lstStyle/>
          <a:p>
            <a:r>
              <a:rPr kumimoji="1" lang="ja-JP" altLang="en-US" dirty="0" smtClean="0"/>
              <a:t>職業訓練の成果</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64" y="32035"/>
            <a:ext cx="8884128" cy="6649914"/>
          </a:xfrm>
          <a:prstGeom prst="rect">
            <a:avLst/>
          </a:prstGeom>
        </p:spPr>
      </p:pic>
      <p:sp>
        <p:nvSpPr>
          <p:cNvPr id="7" name="テキスト ボックス 6"/>
          <p:cNvSpPr txBox="1"/>
          <p:nvPr/>
        </p:nvSpPr>
        <p:spPr>
          <a:xfrm>
            <a:off x="348471" y="2204864"/>
            <a:ext cx="8280920" cy="1446550"/>
          </a:xfrm>
          <a:prstGeom prst="rect">
            <a:avLst/>
          </a:prstGeom>
          <a:solidFill>
            <a:srgbClr val="FFFF00"/>
          </a:solidFill>
        </p:spPr>
        <p:txBody>
          <a:bodyPr wrap="square" rtlCol="0">
            <a:spAutoFit/>
          </a:bodyPr>
          <a:lstStyle/>
          <a:p>
            <a:r>
              <a:rPr kumimoji="1" lang="ja-JP" altLang="en-US" sz="4400" b="1" dirty="0" smtClean="0">
                <a:solidFill>
                  <a:srgbClr val="FF0000"/>
                </a:solidFill>
              </a:rPr>
              <a:t>作業態度が変わったきっかけは</a:t>
            </a:r>
          </a:p>
          <a:p>
            <a:r>
              <a:rPr kumimoji="1" lang="ja-JP" altLang="en-US" sz="4400" b="1" dirty="0" smtClean="0">
                <a:solidFill>
                  <a:srgbClr val="FF0000"/>
                </a:solidFill>
              </a:rPr>
              <a:t>実習課題の精度を上げる取り組み</a:t>
            </a:r>
            <a:endParaRPr kumimoji="1" lang="ja-JP" altLang="en-US" sz="4400" b="1" dirty="0">
              <a:solidFill>
                <a:srgbClr val="FF0000"/>
              </a:solidFill>
            </a:endParaRPr>
          </a:p>
        </p:txBody>
      </p:sp>
      <p:sp>
        <p:nvSpPr>
          <p:cNvPr id="5" name="テキスト ボックス 4"/>
          <p:cNvSpPr txBox="1"/>
          <p:nvPr/>
        </p:nvSpPr>
        <p:spPr>
          <a:xfrm>
            <a:off x="448402" y="764704"/>
            <a:ext cx="8081058" cy="584775"/>
          </a:xfrm>
          <a:prstGeom prst="rect">
            <a:avLst/>
          </a:prstGeom>
          <a:solidFill>
            <a:srgbClr val="FFFF00"/>
          </a:solidFill>
        </p:spPr>
        <p:txBody>
          <a:bodyPr wrap="none" rtlCol="0">
            <a:spAutoFit/>
          </a:bodyPr>
          <a:lstStyle/>
          <a:p>
            <a:r>
              <a:rPr lang="ja-JP" altLang="en-US" sz="3200" b="1" dirty="0" smtClean="0">
                <a:solidFill>
                  <a:prstClr val="black"/>
                </a:solidFill>
              </a:rPr>
              <a:t>訓練生の精神と態度を変えた仕事への向上心</a:t>
            </a:r>
            <a:endParaRPr lang="ja-JP" altLang="en-US" sz="3200" b="1" dirty="0">
              <a:solidFill>
                <a:prstClr val="black"/>
              </a:solidFill>
            </a:endParaRPr>
          </a:p>
        </p:txBody>
      </p:sp>
    </p:spTree>
    <p:extLst>
      <p:ext uri="{BB962C8B-B14F-4D97-AF65-F5344CB8AC3E}">
        <p14:creationId xmlns:p14="http://schemas.microsoft.com/office/powerpoint/2010/main" val="18207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Office ​​テーマ">
  <a:themeElements>
    <a:clrScheme name="ユーザー定義 1">
      <a:dk1>
        <a:sysClr val="windowText" lastClr="000000"/>
      </a:dk1>
      <a:lt1>
        <a:sysClr val="window" lastClr="FFFFFF"/>
      </a:lt1>
      <a:dk2>
        <a:srgbClr val="2F5897"/>
      </a:dk2>
      <a:lt2>
        <a:srgbClr val="E4E9EF"/>
      </a:lt2>
      <a:accent1>
        <a:srgbClr val="6076B4"/>
      </a:accent1>
      <a:accent2>
        <a:srgbClr val="9C5252"/>
      </a:accent2>
      <a:accent3>
        <a:srgbClr val="FF99FF"/>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7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標準デザイン">
  <a:themeElements>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00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66"/>
        </a:folHlink>
      </a:clrScheme>
      <a:clrMap bg1="lt1" tx1="dk1" bg2="lt2" tx2="dk2" accent1="accent1" accent2="accent2" accent3="accent3" accent4="accent4" accent5="accent5" accent6="accent6" hlink="hlink" folHlink="folHlink"/>
    </a:extraClrScheme>
    <a:extraClrScheme>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917</Words>
  <Application>Microsoft Office PowerPoint</Application>
  <PresentationFormat>画面に合わせる (4:3)</PresentationFormat>
  <Paragraphs>109</Paragraphs>
  <Slides>19</Slides>
  <Notes>1</Notes>
  <HiddenSlides>0</HiddenSlides>
  <MMClips>0</MMClips>
  <ScaleCrop>false</ScaleCrop>
  <HeadingPairs>
    <vt:vector size="4" baseType="variant">
      <vt:variant>
        <vt:lpstr>テーマ</vt:lpstr>
      </vt:variant>
      <vt:variant>
        <vt:i4>6</vt:i4>
      </vt:variant>
      <vt:variant>
        <vt:lpstr>スライド タイトル</vt:lpstr>
      </vt:variant>
      <vt:variant>
        <vt:i4>19</vt:i4>
      </vt:variant>
    </vt:vector>
  </HeadingPairs>
  <TitlesOfParts>
    <vt:vector size="25" baseType="lpstr">
      <vt:lpstr>6_Office ​​テーマ</vt:lpstr>
      <vt:lpstr>1_Office ​​テーマ</vt:lpstr>
      <vt:lpstr>16_ウェーブ</vt:lpstr>
      <vt:lpstr>7_ウェーブ</vt:lpstr>
      <vt:lpstr>4_Office ​​テーマ</vt:lpstr>
      <vt:lpstr>7_標準デザイン</vt:lpstr>
      <vt:lpstr>　Ⅳ．職業訓練・実習による 　　人間的成長の事例 </vt:lpstr>
      <vt:lpstr>PowerPoint プレゼンテーション</vt:lpstr>
      <vt:lpstr>PowerPoint プレゼンテーション</vt:lpstr>
      <vt:lpstr>PowerPoint プレゼンテーション</vt:lpstr>
      <vt:lpstr>WEDGE Infinity  2013年07月05日号    「ゆるキャラグランプリ2012」で頂点に輝いた 今治のゆるキャラ「バリィさん」。</vt:lpstr>
      <vt:lpstr>職業訓練の成果</vt:lpstr>
      <vt:lpstr>PowerPoint プレゼンテーション</vt:lpstr>
      <vt:lpstr>PowerPoint プレゼンテーション</vt:lpstr>
      <vt:lpstr>職業訓練の成果</vt:lpstr>
      <vt:lpstr>PowerPoint プレゼンテーション</vt:lpstr>
      <vt:lpstr>PowerPoint プレゼンテーション</vt:lpstr>
      <vt:lpstr>職業訓練の成果</vt:lpstr>
      <vt:lpstr>PowerPoint プレゼンテーション</vt:lpstr>
      <vt:lpstr>職業訓練利用者の声</vt:lpstr>
      <vt:lpstr>「企業人スクール」による新技術者の早期育成</vt:lpstr>
      <vt:lpstr>職業訓練の成果</vt:lpstr>
      <vt:lpstr>ベテラン指導員から学んだ 障がい者訓練</vt:lpstr>
      <vt:lpstr>「職業訓練」は教育観を変える</vt:lpstr>
      <vt:lpstr>職業訓練の意義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Ⅳ．職業訓練・実習による 　　人間的成長の事例 </dc:title>
  <dc:creator>man</dc:creator>
  <cp:lastModifiedBy>man</cp:lastModifiedBy>
  <cp:revision>7</cp:revision>
  <dcterms:created xsi:type="dcterms:W3CDTF">2013-08-31T23:24:33Z</dcterms:created>
  <dcterms:modified xsi:type="dcterms:W3CDTF">2013-09-01T06:13:59Z</dcterms:modified>
</cp:coreProperties>
</file>